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8F67AD"/>
    <a:srgbClr val="4646C5"/>
    <a:srgbClr val="A50021"/>
    <a:srgbClr val="51DCDF"/>
    <a:srgbClr val="AD4583"/>
    <a:srgbClr val="D28EB6"/>
    <a:srgbClr val="1451DA"/>
    <a:srgbClr val="D68A8A"/>
    <a:srgbClr val="B482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934" autoAdjust="0"/>
    <p:restoredTop sz="94660"/>
  </p:normalViewPr>
  <p:slideViewPr>
    <p:cSldViewPr snapToGrid="0">
      <p:cViewPr varScale="1">
        <p:scale>
          <a:sx n="74" d="100"/>
          <a:sy n="74" d="100"/>
        </p:scale>
        <p:origin x="2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AEA26D-1FDB-4F95-9A51-A94E99E0C4F4}" type="doc">
      <dgm:prSet loTypeId="urn:microsoft.com/office/officeart/2008/layout/SquareAccentList" loCatId="list" qsTypeId="urn:microsoft.com/office/officeart/2005/8/quickstyle/3d3" qsCatId="3D" csTypeId="urn:microsoft.com/office/officeart/2005/8/colors/colorful1" csCatId="colorful" phldr="1"/>
      <dgm:spPr/>
      <dgm:t>
        <a:bodyPr/>
        <a:lstStyle/>
        <a:p>
          <a:endParaRPr lang="ru-RU"/>
        </a:p>
      </dgm:t>
    </dgm:pt>
    <dgm:pt modelId="{391E951C-BF25-46D9-A3DA-000959198F18}">
      <dgm:prSet/>
      <dgm:spPr/>
      <dgm:t>
        <a:bodyPr/>
        <a:lstStyle/>
        <a:p>
          <a:r>
            <a:rPr lang="ru-RU" dirty="0" smtClean="0"/>
            <a:t>Стандарт не применяется:</a:t>
          </a:r>
          <a:endParaRPr lang="ru-RU" dirty="0"/>
        </a:p>
      </dgm:t>
    </dgm:pt>
    <dgm:pt modelId="{9470FD35-F8EB-4A84-B297-D8EC35D85A64}" type="parTrans" cxnId="{26DCDE85-2659-4158-82B4-E9A68B3C21A8}">
      <dgm:prSet/>
      <dgm:spPr/>
      <dgm:t>
        <a:bodyPr/>
        <a:lstStyle/>
        <a:p>
          <a:endParaRPr lang="ru-RU"/>
        </a:p>
      </dgm:t>
    </dgm:pt>
    <dgm:pt modelId="{3A471419-9542-4FCD-BF1D-B86F4E564893}" type="sibTrans" cxnId="{26DCDE85-2659-4158-82B4-E9A68B3C21A8}">
      <dgm:prSet/>
      <dgm:spPr/>
      <dgm:t>
        <a:bodyPr/>
        <a:lstStyle/>
        <a:p>
          <a:endParaRPr lang="ru-RU"/>
        </a:p>
      </dgm:t>
    </dgm:pt>
    <dgm:pt modelId="{30D2725F-2943-49CC-9B72-EC7D4D23FCF8}">
      <dgm:prSet custT="1"/>
      <dgm:spPr/>
      <dgm:t>
        <a:bodyPr/>
        <a:lstStyle/>
        <a:p>
          <a:pPr algn="l"/>
          <a:r>
            <a:rPr lang="ru-RU" sz="2100" b="1" dirty="0" smtClean="0">
              <a:solidFill>
                <a:schemeClr val="accent4">
                  <a:lumMod val="50000"/>
                </a:schemeClr>
              </a:solidFill>
              <a:latin typeface="Times New Roman" panose="02020603050405020304" pitchFamily="18" charset="0"/>
              <a:cs typeface="Times New Roman" panose="02020603050405020304" pitchFamily="18" charset="0"/>
            </a:rPr>
            <a:t>1. При исполнении:</a:t>
          </a:r>
          <a:endParaRPr lang="ru-RU" sz="2100" b="1" dirty="0">
            <a:solidFill>
              <a:schemeClr val="accent4">
                <a:lumMod val="50000"/>
              </a:schemeClr>
            </a:solidFill>
            <a:latin typeface="Times New Roman" panose="02020603050405020304" pitchFamily="18" charset="0"/>
            <a:cs typeface="Times New Roman" panose="02020603050405020304" pitchFamily="18" charset="0"/>
          </a:endParaRPr>
        </a:p>
      </dgm:t>
    </dgm:pt>
    <dgm:pt modelId="{93F775C0-C1E7-42AB-93FF-82BC794DA532}" type="parTrans" cxnId="{8700AEC2-B352-47AB-854A-B7556B6EBF2F}">
      <dgm:prSet/>
      <dgm:spPr/>
      <dgm:t>
        <a:bodyPr/>
        <a:lstStyle/>
        <a:p>
          <a:endParaRPr lang="ru-RU"/>
        </a:p>
      </dgm:t>
    </dgm:pt>
    <dgm:pt modelId="{E0677CD2-58C1-4F2C-A5F0-473AB91787C1}" type="sibTrans" cxnId="{8700AEC2-B352-47AB-854A-B7556B6EBF2F}">
      <dgm:prSet/>
      <dgm:spPr/>
      <dgm:t>
        <a:bodyPr/>
        <a:lstStyle/>
        <a:p>
          <a:endParaRPr lang="ru-RU"/>
        </a:p>
      </dgm:t>
    </dgm:pt>
    <dgm:pt modelId="{2F1C898E-B9E3-491F-9649-3DC61A7A26DD}">
      <dgm:prSet/>
      <dgm:spPr/>
      <dgm:t>
        <a:bodyPr/>
        <a:lstStyle/>
        <a:p>
          <a:pPr algn="just"/>
          <a:r>
            <a:rPr lang="ru-RU" b="1" dirty="0" smtClean="0">
              <a:solidFill>
                <a:schemeClr val="accent4">
                  <a:lumMod val="50000"/>
                </a:schemeClr>
              </a:solidFill>
              <a:latin typeface="Times New Roman" panose="02020603050405020304" pitchFamily="18" charset="0"/>
              <a:cs typeface="Times New Roman" panose="02020603050405020304" pitchFamily="18" charset="0"/>
            </a:rPr>
            <a:t>2. При формировании затрат, которые планируются к осуществлению исходя из допущения непрерывности деятельности субъекта учета (затраты для продолжения деятельности субъекта учета в обозримом будущем).</a:t>
          </a:r>
          <a:endParaRPr lang="ru-RU" b="1" dirty="0">
            <a:solidFill>
              <a:schemeClr val="accent4">
                <a:lumMod val="50000"/>
              </a:schemeClr>
            </a:solidFill>
            <a:latin typeface="Times New Roman" panose="02020603050405020304" pitchFamily="18" charset="0"/>
            <a:cs typeface="Times New Roman" panose="02020603050405020304" pitchFamily="18" charset="0"/>
          </a:endParaRPr>
        </a:p>
      </dgm:t>
    </dgm:pt>
    <dgm:pt modelId="{99343E89-0BA6-4B61-AD42-B7D8B1B3C013}" type="parTrans" cxnId="{0DE2D857-64ED-472B-9D22-9E347A07C004}">
      <dgm:prSet/>
      <dgm:spPr/>
      <dgm:t>
        <a:bodyPr/>
        <a:lstStyle/>
        <a:p>
          <a:endParaRPr lang="ru-RU"/>
        </a:p>
      </dgm:t>
    </dgm:pt>
    <dgm:pt modelId="{8A672559-EC35-456F-9B15-22D7CD4578CD}" type="sibTrans" cxnId="{0DE2D857-64ED-472B-9D22-9E347A07C004}">
      <dgm:prSet/>
      <dgm:spPr/>
      <dgm:t>
        <a:bodyPr/>
        <a:lstStyle/>
        <a:p>
          <a:endParaRPr lang="ru-RU"/>
        </a:p>
      </dgm:t>
    </dgm:pt>
    <dgm:pt modelId="{82C033C1-F2C0-4BE2-B6E4-EF22A82DEF77}">
      <dgm:prSet custT="1"/>
      <dgm:spPr/>
      <dgm:t>
        <a:bodyPr/>
        <a:lstStyle/>
        <a:p>
          <a:pPr algn="just"/>
          <a:r>
            <a:rPr lang="ru-RU" sz="1600" b="1" dirty="0" smtClean="0">
              <a:solidFill>
                <a:schemeClr val="tx2">
                  <a:lumMod val="75000"/>
                </a:schemeClr>
              </a:solidFill>
              <a:latin typeface="Times New Roman" panose="02020603050405020304" pitchFamily="18" charset="0"/>
              <a:cs typeface="Times New Roman" panose="02020603050405020304" pitchFamily="18" charset="0"/>
            </a:rPr>
            <a:t>обязательств по выплатам физическим лицам в связи с исполнением трудовых функций, за исключением обязательств по выплатам, осуществляемым в результате реструктуризации деятельности;</a:t>
          </a:r>
          <a:endParaRPr lang="ru-RU" sz="1600" b="1" dirty="0">
            <a:solidFill>
              <a:schemeClr val="tx2">
                <a:lumMod val="75000"/>
              </a:schemeClr>
            </a:solidFill>
            <a:latin typeface="Times New Roman" panose="02020603050405020304" pitchFamily="18" charset="0"/>
            <a:cs typeface="Times New Roman" panose="02020603050405020304" pitchFamily="18" charset="0"/>
          </a:endParaRPr>
        </a:p>
      </dgm:t>
    </dgm:pt>
    <dgm:pt modelId="{4B775A3A-FABE-4CF5-9BFF-5A81A7786AD5}" type="parTrans" cxnId="{89703213-85CE-4B35-B82D-F27B90C66D3B}">
      <dgm:prSet/>
      <dgm:spPr/>
      <dgm:t>
        <a:bodyPr/>
        <a:lstStyle/>
        <a:p>
          <a:endParaRPr lang="ru-RU"/>
        </a:p>
      </dgm:t>
    </dgm:pt>
    <dgm:pt modelId="{D59D1D5E-A487-47C0-8478-10E3E188B498}" type="sibTrans" cxnId="{89703213-85CE-4B35-B82D-F27B90C66D3B}">
      <dgm:prSet/>
      <dgm:spPr/>
      <dgm:t>
        <a:bodyPr/>
        <a:lstStyle/>
        <a:p>
          <a:endParaRPr lang="ru-RU"/>
        </a:p>
      </dgm:t>
    </dgm:pt>
    <dgm:pt modelId="{30B7EB4C-31E5-4E94-A92D-6FC3E683F41F}">
      <dgm:prSet custT="1"/>
      <dgm:spPr/>
      <dgm:t>
        <a:bodyPr/>
        <a:lstStyle/>
        <a:p>
          <a:pPr algn="just"/>
          <a:r>
            <a:rPr lang="ru-RU" sz="1600" b="1" dirty="0" smtClean="0">
              <a:solidFill>
                <a:schemeClr val="tx2">
                  <a:lumMod val="75000"/>
                </a:schemeClr>
              </a:solidFill>
              <a:latin typeface="Times New Roman" panose="02020603050405020304" pitchFamily="18" charset="0"/>
              <a:cs typeface="Times New Roman" panose="02020603050405020304" pitchFamily="18" charset="0"/>
            </a:rPr>
            <a:t>обязательств, возникающих по незавершенным договорам, за исключением обременительных договоров.</a:t>
          </a:r>
          <a:endParaRPr lang="ru-RU" sz="1600" b="1" dirty="0">
            <a:solidFill>
              <a:schemeClr val="tx2">
                <a:lumMod val="75000"/>
              </a:schemeClr>
            </a:solidFill>
            <a:latin typeface="Times New Roman" panose="02020603050405020304" pitchFamily="18" charset="0"/>
            <a:cs typeface="Times New Roman" panose="02020603050405020304" pitchFamily="18" charset="0"/>
          </a:endParaRPr>
        </a:p>
      </dgm:t>
    </dgm:pt>
    <dgm:pt modelId="{D723397F-E877-448D-B22C-58B8A66188F8}" type="parTrans" cxnId="{85F31659-27C0-4132-814C-91CA36AE906A}">
      <dgm:prSet/>
      <dgm:spPr/>
      <dgm:t>
        <a:bodyPr/>
        <a:lstStyle/>
        <a:p>
          <a:endParaRPr lang="ru-RU"/>
        </a:p>
      </dgm:t>
    </dgm:pt>
    <dgm:pt modelId="{A2F07C21-9DA8-452B-B359-027E2167EFB8}" type="sibTrans" cxnId="{85F31659-27C0-4132-814C-91CA36AE906A}">
      <dgm:prSet/>
      <dgm:spPr/>
      <dgm:t>
        <a:bodyPr/>
        <a:lstStyle/>
        <a:p>
          <a:endParaRPr lang="ru-RU"/>
        </a:p>
      </dgm:t>
    </dgm:pt>
    <dgm:pt modelId="{D7A1E30A-369A-41CA-A64A-CF2D1F615F46}">
      <dgm:prSet custT="1"/>
      <dgm:spPr/>
      <dgm:t>
        <a:bodyPr/>
        <a:lstStyle/>
        <a:p>
          <a:pPr algn="just"/>
          <a:r>
            <a:rPr lang="ru-RU" sz="1600" b="1" dirty="0" smtClean="0">
              <a:solidFill>
                <a:schemeClr val="tx2">
                  <a:lumMod val="75000"/>
                </a:schemeClr>
              </a:solidFill>
              <a:latin typeface="Times New Roman" panose="02020603050405020304" pitchFamily="18" charset="0"/>
              <a:cs typeface="Times New Roman" panose="02020603050405020304" pitchFamily="18" charset="0"/>
            </a:rPr>
            <a:t>публичных нормативных обязательств, за исключением обязательств по выплатам, осуществляемым в результате реструктуризации деятельности;</a:t>
          </a:r>
          <a:endParaRPr lang="ru-RU" sz="1600" b="1" dirty="0">
            <a:solidFill>
              <a:schemeClr val="tx2">
                <a:lumMod val="75000"/>
              </a:schemeClr>
            </a:solidFill>
            <a:latin typeface="Times New Roman" panose="02020603050405020304" pitchFamily="18" charset="0"/>
            <a:cs typeface="Times New Roman" panose="02020603050405020304" pitchFamily="18" charset="0"/>
          </a:endParaRPr>
        </a:p>
      </dgm:t>
    </dgm:pt>
    <dgm:pt modelId="{F205B218-F6D3-4D0B-91BC-536D1226A105}" type="sibTrans" cxnId="{54287DF0-5CD4-4BD7-A6CC-21D589FDCCA6}">
      <dgm:prSet/>
      <dgm:spPr/>
      <dgm:t>
        <a:bodyPr/>
        <a:lstStyle/>
        <a:p>
          <a:endParaRPr lang="ru-RU"/>
        </a:p>
      </dgm:t>
    </dgm:pt>
    <dgm:pt modelId="{B5CF405D-663E-4665-9289-1456E5088F6C}" type="parTrans" cxnId="{54287DF0-5CD4-4BD7-A6CC-21D589FDCCA6}">
      <dgm:prSet/>
      <dgm:spPr/>
      <dgm:t>
        <a:bodyPr/>
        <a:lstStyle/>
        <a:p>
          <a:endParaRPr lang="ru-RU"/>
        </a:p>
      </dgm:t>
    </dgm:pt>
    <dgm:pt modelId="{8F7A4D8E-DCE7-432E-A9B3-4B5097162DDD}" type="pres">
      <dgm:prSet presAssocID="{F4AEA26D-1FDB-4F95-9A51-A94E99E0C4F4}" presName="layout" presStyleCnt="0">
        <dgm:presLayoutVars>
          <dgm:chMax/>
          <dgm:chPref/>
          <dgm:dir/>
          <dgm:resizeHandles/>
        </dgm:presLayoutVars>
      </dgm:prSet>
      <dgm:spPr/>
      <dgm:t>
        <a:bodyPr/>
        <a:lstStyle/>
        <a:p>
          <a:endParaRPr lang="ru-RU"/>
        </a:p>
      </dgm:t>
    </dgm:pt>
    <dgm:pt modelId="{36D913A4-0DD2-4E05-89DE-3BC240E0602F}" type="pres">
      <dgm:prSet presAssocID="{391E951C-BF25-46D9-A3DA-000959198F18}" presName="root" presStyleCnt="0">
        <dgm:presLayoutVars>
          <dgm:chMax/>
          <dgm:chPref/>
        </dgm:presLayoutVars>
      </dgm:prSet>
      <dgm:spPr/>
    </dgm:pt>
    <dgm:pt modelId="{0890E4A7-CDA2-41AA-8386-C40B9E38BBB8}" type="pres">
      <dgm:prSet presAssocID="{391E951C-BF25-46D9-A3DA-000959198F18}" presName="rootComposite" presStyleCnt="0">
        <dgm:presLayoutVars/>
      </dgm:prSet>
      <dgm:spPr/>
    </dgm:pt>
    <dgm:pt modelId="{149FC316-743B-498C-8DD7-447DF36990AB}" type="pres">
      <dgm:prSet presAssocID="{391E951C-BF25-46D9-A3DA-000959198F18}" presName="ParentAccent" presStyleLbl="alignNode1" presStyleIdx="0" presStyleCnt="1" custScaleX="124756" custLinFactNeighborX="-659" custLinFactNeighborY="-39201"/>
      <dgm:spPr/>
    </dgm:pt>
    <dgm:pt modelId="{AA2FCD25-4F62-4ECB-B719-032E61798237}" type="pres">
      <dgm:prSet presAssocID="{391E951C-BF25-46D9-A3DA-000959198F18}" presName="ParentSmallAccent" presStyleLbl="fgAcc1" presStyleIdx="0" presStyleCnt="1" custLinFactX="-10686" custLinFactNeighborX="-100000" custLinFactNeighborY="-94486"/>
      <dgm:spPr/>
    </dgm:pt>
    <dgm:pt modelId="{7FAF0380-705B-46B3-8706-401ED44637C7}" type="pres">
      <dgm:prSet presAssocID="{391E951C-BF25-46D9-A3DA-000959198F18}" presName="Parent" presStyleLbl="revTx" presStyleIdx="0" presStyleCnt="3" custScaleX="104973" custScaleY="50784">
        <dgm:presLayoutVars>
          <dgm:chMax/>
          <dgm:chPref val="4"/>
          <dgm:bulletEnabled val="1"/>
        </dgm:presLayoutVars>
      </dgm:prSet>
      <dgm:spPr/>
      <dgm:t>
        <a:bodyPr/>
        <a:lstStyle/>
        <a:p>
          <a:endParaRPr lang="ru-RU"/>
        </a:p>
      </dgm:t>
    </dgm:pt>
    <dgm:pt modelId="{853EC242-F4F7-4611-B03D-831B66EC2CB2}" type="pres">
      <dgm:prSet presAssocID="{391E951C-BF25-46D9-A3DA-000959198F18}" presName="childShape" presStyleCnt="0">
        <dgm:presLayoutVars>
          <dgm:chMax val="0"/>
          <dgm:chPref val="0"/>
        </dgm:presLayoutVars>
      </dgm:prSet>
      <dgm:spPr/>
    </dgm:pt>
    <dgm:pt modelId="{1906401A-49D2-4369-AAE2-26B4FF86EB0A}" type="pres">
      <dgm:prSet presAssocID="{30D2725F-2943-49CC-9B72-EC7D4D23FCF8}" presName="childComposite" presStyleCnt="0">
        <dgm:presLayoutVars>
          <dgm:chMax val="0"/>
          <dgm:chPref val="0"/>
        </dgm:presLayoutVars>
      </dgm:prSet>
      <dgm:spPr/>
    </dgm:pt>
    <dgm:pt modelId="{37732114-55A0-4CED-A44B-0DDDC178248F}" type="pres">
      <dgm:prSet presAssocID="{30D2725F-2943-49CC-9B72-EC7D4D23FCF8}" presName="ChildAccent" presStyleLbl="solidFgAcc1" presStyleIdx="0" presStyleCnt="2" custLinFactX="684561" custLinFactY="-125858" custLinFactNeighborX="700000" custLinFactNeighborY="-200000"/>
      <dgm:spPr/>
    </dgm:pt>
    <dgm:pt modelId="{B37D4264-0E2D-4E5D-9D2E-5C8A32D19547}" type="pres">
      <dgm:prSet presAssocID="{30D2725F-2943-49CC-9B72-EC7D4D23FCF8}" presName="Child" presStyleLbl="revTx" presStyleIdx="1" presStyleCnt="3" custScaleX="134560" custLinFactNeighborX="966" custLinFactNeighborY="-37192">
        <dgm:presLayoutVars>
          <dgm:chMax val="0"/>
          <dgm:chPref val="0"/>
          <dgm:bulletEnabled val="1"/>
        </dgm:presLayoutVars>
      </dgm:prSet>
      <dgm:spPr/>
      <dgm:t>
        <a:bodyPr/>
        <a:lstStyle/>
        <a:p>
          <a:endParaRPr lang="ru-RU"/>
        </a:p>
      </dgm:t>
    </dgm:pt>
    <dgm:pt modelId="{E5176122-1034-4BAD-900A-24277C73F2D9}" type="pres">
      <dgm:prSet presAssocID="{2F1C898E-B9E3-491F-9649-3DC61A7A26DD}" presName="childComposite" presStyleCnt="0">
        <dgm:presLayoutVars>
          <dgm:chMax val="0"/>
          <dgm:chPref val="0"/>
        </dgm:presLayoutVars>
      </dgm:prSet>
      <dgm:spPr/>
    </dgm:pt>
    <dgm:pt modelId="{DB89D210-10FA-455C-959B-77DE88F7BFEA}" type="pres">
      <dgm:prSet presAssocID="{2F1C898E-B9E3-491F-9649-3DC61A7A26DD}" presName="ChildAccent" presStyleLbl="solidFgAcc1" presStyleIdx="1" presStyleCnt="2" custLinFactX="300000" custLinFactY="-257546" custLinFactNeighborX="345737" custLinFactNeighborY="-300000"/>
      <dgm:spPr/>
    </dgm:pt>
    <dgm:pt modelId="{7C79D6A4-810B-4648-8C65-762621F85E63}" type="pres">
      <dgm:prSet presAssocID="{2F1C898E-B9E3-491F-9649-3DC61A7A26DD}" presName="Child" presStyleLbl="revTx" presStyleIdx="2" presStyleCnt="3" custScaleX="130296" custLinFactNeighborX="-4132" custLinFactNeighborY="-23727">
        <dgm:presLayoutVars>
          <dgm:chMax val="0"/>
          <dgm:chPref val="0"/>
          <dgm:bulletEnabled val="1"/>
        </dgm:presLayoutVars>
      </dgm:prSet>
      <dgm:spPr/>
      <dgm:t>
        <a:bodyPr/>
        <a:lstStyle/>
        <a:p>
          <a:endParaRPr lang="ru-RU"/>
        </a:p>
      </dgm:t>
    </dgm:pt>
  </dgm:ptLst>
  <dgm:cxnLst>
    <dgm:cxn modelId="{89703213-85CE-4B35-B82D-F27B90C66D3B}" srcId="{30D2725F-2943-49CC-9B72-EC7D4D23FCF8}" destId="{82C033C1-F2C0-4BE2-B6E4-EF22A82DEF77}" srcOrd="1" destOrd="0" parTransId="{4B775A3A-FABE-4CF5-9BFF-5A81A7786AD5}" sibTransId="{D59D1D5E-A487-47C0-8478-10E3E188B498}"/>
    <dgm:cxn modelId="{26DCDE85-2659-4158-82B4-E9A68B3C21A8}" srcId="{F4AEA26D-1FDB-4F95-9A51-A94E99E0C4F4}" destId="{391E951C-BF25-46D9-A3DA-000959198F18}" srcOrd="0" destOrd="0" parTransId="{9470FD35-F8EB-4A84-B297-D8EC35D85A64}" sibTransId="{3A471419-9542-4FCD-BF1D-B86F4E564893}"/>
    <dgm:cxn modelId="{277F9A7B-4E8D-40FC-BD28-75ECF6AA1FB1}" type="presOf" srcId="{D7A1E30A-369A-41CA-A64A-CF2D1F615F46}" destId="{B37D4264-0E2D-4E5D-9D2E-5C8A32D19547}" srcOrd="0" destOrd="1" presId="urn:microsoft.com/office/officeart/2008/layout/SquareAccentList"/>
    <dgm:cxn modelId="{8700AEC2-B352-47AB-854A-B7556B6EBF2F}" srcId="{391E951C-BF25-46D9-A3DA-000959198F18}" destId="{30D2725F-2943-49CC-9B72-EC7D4D23FCF8}" srcOrd="0" destOrd="0" parTransId="{93F775C0-C1E7-42AB-93FF-82BC794DA532}" sibTransId="{E0677CD2-58C1-4F2C-A5F0-473AB91787C1}"/>
    <dgm:cxn modelId="{5C7EE697-6BD6-4AB6-B920-9233EC747163}" type="presOf" srcId="{30B7EB4C-31E5-4E94-A92D-6FC3E683F41F}" destId="{B37D4264-0E2D-4E5D-9D2E-5C8A32D19547}" srcOrd="0" destOrd="3" presId="urn:microsoft.com/office/officeart/2008/layout/SquareAccentList"/>
    <dgm:cxn modelId="{0DE2D857-64ED-472B-9D22-9E347A07C004}" srcId="{391E951C-BF25-46D9-A3DA-000959198F18}" destId="{2F1C898E-B9E3-491F-9649-3DC61A7A26DD}" srcOrd="1" destOrd="0" parTransId="{99343E89-0BA6-4B61-AD42-B7D8B1B3C013}" sibTransId="{8A672559-EC35-456F-9B15-22D7CD4578CD}"/>
    <dgm:cxn modelId="{BA0FE265-B322-4AC2-9E2B-0E10E3088010}" type="presOf" srcId="{391E951C-BF25-46D9-A3DA-000959198F18}" destId="{7FAF0380-705B-46B3-8706-401ED44637C7}" srcOrd="0" destOrd="0" presId="urn:microsoft.com/office/officeart/2008/layout/SquareAccentList"/>
    <dgm:cxn modelId="{7770E85C-D03F-4F1B-B5C4-51037CD5C92A}" type="presOf" srcId="{F4AEA26D-1FDB-4F95-9A51-A94E99E0C4F4}" destId="{8F7A4D8E-DCE7-432E-A9B3-4B5097162DDD}" srcOrd="0" destOrd="0" presId="urn:microsoft.com/office/officeart/2008/layout/SquareAccentList"/>
    <dgm:cxn modelId="{54287DF0-5CD4-4BD7-A6CC-21D589FDCCA6}" srcId="{30D2725F-2943-49CC-9B72-EC7D4D23FCF8}" destId="{D7A1E30A-369A-41CA-A64A-CF2D1F615F46}" srcOrd="0" destOrd="0" parTransId="{B5CF405D-663E-4665-9289-1456E5088F6C}" sibTransId="{F205B218-F6D3-4D0B-91BC-536D1226A105}"/>
    <dgm:cxn modelId="{80022F49-1662-4B83-939A-F3CE9829FD5B}" type="presOf" srcId="{30D2725F-2943-49CC-9B72-EC7D4D23FCF8}" destId="{B37D4264-0E2D-4E5D-9D2E-5C8A32D19547}" srcOrd="0" destOrd="0" presId="urn:microsoft.com/office/officeart/2008/layout/SquareAccentList"/>
    <dgm:cxn modelId="{85F31659-27C0-4132-814C-91CA36AE906A}" srcId="{30D2725F-2943-49CC-9B72-EC7D4D23FCF8}" destId="{30B7EB4C-31E5-4E94-A92D-6FC3E683F41F}" srcOrd="2" destOrd="0" parTransId="{D723397F-E877-448D-B22C-58B8A66188F8}" sibTransId="{A2F07C21-9DA8-452B-B359-027E2167EFB8}"/>
    <dgm:cxn modelId="{A3C2A700-749C-4BDB-B093-FD6FCF443094}" type="presOf" srcId="{82C033C1-F2C0-4BE2-B6E4-EF22A82DEF77}" destId="{B37D4264-0E2D-4E5D-9D2E-5C8A32D19547}" srcOrd="0" destOrd="2" presId="urn:microsoft.com/office/officeart/2008/layout/SquareAccentList"/>
    <dgm:cxn modelId="{3121552A-5D96-4227-A0DD-4CFF6E9CF42F}" type="presOf" srcId="{2F1C898E-B9E3-491F-9649-3DC61A7A26DD}" destId="{7C79D6A4-810B-4648-8C65-762621F85E63}" srcOrd="0" destOrd="0" presId="urn:microsoft.com/office/officeart/2008/layout/SquareAccentList"/>
    <dgm:cxn modelId="{33A9FCC6-3F35-4007-ADF4-683426DB8E6B}" type="presParOf" srcId="{8F7A4D8E-DCE7-432E-A9B3-4B5097162DDD}" destId="{36D913A4-0DD2-4E05-89DE-3BC240E0602F}" srcOrd="0" destOrd="0" presId="urn:microsoft.com/office/officeart/2008/layout/SquareAccentList"/>
    <dgm:cxn modelId="{C125CF93-B5CC-4D87-8AAE-295FE331F783}" type="presParOf" srcId="{36D913A4-0DD2-4E05-89DE-3BC240E0602F}" destId="{0890E4A7-CDA2-41AA-8386-C40B9E38BBB8}" srcOrd="0" destOrd="0" presId="urn:microsoft.com/office/officeart/2008/layout/SquareAccentList"/>
    <dgm:cxn modelId="{141508DB-DA1F-49E6-AFCF-71EF2145BAA7}" type="presParOf" srcId="{0890E4A7-CDA2-41AA-8386-C40B9E38BBB8}" destId="{149FC316-743B-498C-8DD7-447DF36990AB}" srcOrd="0" destOrd="0" presId="urn:microsoft.com/office/officeart/2008/layout/SquareAccentList"/>
    <dgm:cxn modelId="{5DFC7042-FCA0-4DDB-BAFB-BE90FD80AEFD}" type="presParOf" srcId="{0890E4A7-CDA2-41AA-8386-C40B9E38BBB8}" destId="{AA2FCD25-4F62-4ECB-B719-032E61798237}" srcOrd="1" destOrd="0" presId="urn:microsoft.com/office/officeart/2008/layout/SquareAccentList"/>
    <dgm:cxn modelId="{C52478A7-E6E0-4A17-9C13-634E646AFEED}" type="presParOf" srcId="{0890E4A7-CDA2-41AA-8386-C40B9E38BBB8}" destId="{7FAF0380-705B-46B3-8706-401ED44637C7}" srcOrd="2" destOrd="0" presId="urn:microsoft.com/office/officeart/2008/layout/SquareAccentList"/>
    <dgm:cxn modelId="{5C4DDF5D-1831-412D-BE30-AE8781367B1F}" type="presParOf" srcId="{36D913A4-0DD2-4E05-89DE-3BC240E0602F}" destId="{853EC242-F4F7-4611-B03D-831B66EC2CB2}" srcOrd="1" destOrd="0" presId="urn:microsoft.com/office/officeart/2008/layout/SquareAccentList"/>
    <dgm:cxn modelId="{5FF784AB-93DA-4CA7-AC15-9A4DB14A0F9B}" type="presParOf" srcId="{853EC242-F4F7-4611-B03D-831B66EC2CB2}" destId="{1906401A-49D2-4369-AAE2-26B4FF86EB0A}" srcOrd="0" destOrd="0" presId="urn:microsoft.com/office/officeart/2008/layout/SquareAccentList"/>
    <dgm:cxn modelId="{C746C2F1-F55A-4601-B4D1-5CE3927CBE4F}" type="presParOf" srcId="{1906401A-49D2-4369-AAE2-26B4FF86EB0A}" destId="{37732114-55A0-4CED-A44B-0DDDC178248F}" srcOrd="0" destOrd="0" presId="urn:microsoft.com/office/officeart/2008/layout/SquareAccentList"/>
    <dgm:cxn modelId="{6A824C86-CEBC-455E-BC14-2F240E6FAE16}" type="presParOf" srcId="{1906401A-49D2-4369-AAE2-26B4FF86EB0A}" destId="{B37D4264-0E2D-4E5D-9D2E-5C8A32D19547}" srcOrd="1" destOrd="0" presId="urn:microsoft.com/office/officeart/2008/layout/SquareAccentList"/>
    <dgm:cxn modelId="{E4C195D4-5A50-450D-B06E-88530C3CF741}" type="presParOf" srcId="{853EC242-F4F7-4611-B03D-831B66EC2CB2}" destId="{E5176122-1034-4BAD-900A-24277C73F2D9}" srcOrd="1" destOrd="0" presId="urn:microsoft.com/office/officeart/2008/layout/SquareAccentList"/>
    <dgm:cxn modelId="{6707D2D9-FCDD-499E-A9CD-F8B401A86542}" type="presParOf" srcId="{E5176122-1034-4BAD-900A-24277C73F2D9}" destId="{DB89D210-10FA-455C-959B-77DE88F7BFEA}" srcOrd="0" destOrd="0" presId="urn:microsoft.com/office/officeart/2008/layout/SquareAccentList"/>
    <dgm:cxn modelId="{F7F81B14-DF68-4EEC-BAD1-30EE19844C8D}" type="presParOf" srcId="{E5176122-1034-4BAD-900A-24277C73F2D9}" destId="{7C79D6A4-810B-4648-8C65-762621F85E63}"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E3B68C7-C0E7-405A-B946-90BB909BF4B4}" type="doc">
      <dgm:prSet loTypeId="urn:microsoft.com/office/officeart/2005/8/layout/hProcess3" loCatId="process" qsTypeId="urn:microsoft.com/office/officeart/2005/8/quickstyle/simple1" qsCatId="simple" csTypeId="urn:microsoft.com/office/officeart/2005/8/colors/accent1_2" csCatId="accent1" phldr="1"/>
      <dgm:spPr/>
      <dgm:t>
        <a:bodyPr/>
        <a:lstStyle/>
        <a:p>
          <a:endParaRPr lang="ru-RU"/>
        </a:p>
      </dgm:t>
    </dgm:pt>
    <dgm:pt modelId="{B17D55B4-B9DB-4159-908A-46065B3433AC}">
      <dgm:prSet phldrT="[Текст]" custT="1"/>
      <dgm:spPr/>
      <dgm:t>
        <a:bodyPr/>
        <a:lstStyle/>
        <a:p>
          <a:r>
            <a:rPr lang="ru-RU" sz="1400" dirty="0" smtClean="0">
              <a:latin typeface="Times New Roman" panose="02020603050405020304" pitchFamily="18" charset="0"/>
              <a:cs typeface="Times New Roman" panose="02020603050405020304" pitchFamily="18" charset="0"/>
            </a:rPr>
            <a:t>на дату признания в бухгалтерском учете объекта основных средств, условия эксплуатации которого согласно договору о его приобретении предусматривают осуществление субъектом учета расходов при выводе объекта основных средств из эксплуатации, а также по восстановлению участка, на котором объект расположен;</a:t>
          </a:r>
          <a:endParaRPr lang="ru-RU" sz="1400" dirty="0">
            <a:latin typeface="Times New Roman" panose="02020603050405020304" pitchFamily="18" charset="0"/>
            <a:cs typeface="Times New Roman" panose="02020603050405020304" pitchFamily="18" charset="0"/>
          </a:endParaRPr>
        </a:p>
      </dgm:t>
    </dgm:pt>
    <dgm:pt modelId="{BC3F2C88-3D38-4495-9B5A-8E10C45BBE39}" type="parTrans" cxnId="{04F4CFD1-3D24-4E1A-BD6F-7E6FFCDC87D6}">
      <dgm:prSet/>
      <dgm:spPr/>
      <dgm:t>
        <a:bodyPr/>
        <a:lstStyle/>
        <a:p>
          <a:endParaRPr lang="ru-RU"/>
        </a:p>
      </dgm:t>
    </dgm:pt>
    <dgm:pt modelId="{7FA2F9EE-21EC-4A15-9BAB-BE691D6BFF91}" type="sibTrans" cxnId="{04F4CFD1-3D24-4E1A-BD6F-7E6FFCDC87D6}">
      <dgm:prSet/>
      <dgm:spPr/>
      <dgm:t>
        <a:bodyPr/>
        <a:lstStyle/>
        <a:p>
          <a:endParaRPr lang="ru-RU"/>
        </a:p>
      </dgm:t>
    </dgm:pt>
    <dgm:pt modelId="{843E9FDE-093B-4261-A7FD-6DF5756EDA54}">
      <dgm:prSet custT="1"/>
      <dgm:spPr/>
      <dgm:t>
        <a:bodyPr/>
        <a:lstStyle/>
        <a:p>
          <a:r>
            <a:rPr lang="ru-RU" sz="1400" dirty="0" smtClean="0">
              <a:latin typeface="Times New Roman" panose="02020603050405020304" pitchFamily="18" charset="0"/>
              <a:cs typeface="Times New Roman" panose="02020603050405020304" pitchFamily="18" charset="0"/>
            </a:rPr>
            <a:t>- на дату признания объекта основных средств, полученного от другой организации государственного сектора, по которому существует обязанность по демонтажу и  выводу объекта из эксплуатации, предусмотренная договором купли-продажи, пользования, иным договором, устанавливающим условия использования объекта;</a:t>
          </a:r>
          <a:endParaRPr lang="ru-RU" sz="1400" dirty="0">
            <a:latin typeface="Times New Roman" panose="02020603050405020304" pitchFamily="18" charset="0"/>
            <a:cs typeface="Times New Roman" panose="02020603050405020304" pitchFamily="18" charset="0"/>
          </a:endParaRPr>
        </a:p>
      </dgm:t>
    </dgm:pt>
    <dgm:pt modelId="{21FB9DC0-7BD7-49DB-8010-245E20936B22}" type="parTrans" cxnId="{A52E69F5-BD60-4BF9-8FD4-E788AEFB1C88}">
      <dgm:prSet/>
      <dgm:spPr/>
      <dgm:t>
        <a:bodyPr/>
        <a:lstStyle/>
        <a:p>
          <a:endParaRPr lang="ru-RU"/>
        </a:p>
      </dgm:t>
    </dgm:pt>
    <dgm:pt modelId="{69A352FC-CCAA-45C2-969C-623DF20E1BEB}" type="sibTrans" cxnId="{A52E69F5-BD60-4BF9-8FD4-E788AEFB1C88}">
      <dgm:prSet/>
      <dgm:spPr/>
      <dgm:t>
        <a:bodyPr/>
        <a:lstStyle/>
        <a:p>
          <a:endParaRPr lang="ru-RU"/>
        </a:p>
      </dgm:t>
    </dgm:pt>
    <dgm:pt modelId="{3737AC46-B639-41FF-8DAC-9FE30D4AA5F5}">
      <dgm:prSet custT="1"/>
      <dgm:spPr/>
      <dgm:t>
        <a:bodyPr/>
        <a:lstStyle/>
        <a:p>
          <a:r>
            <a:rPr lang="ru-RU" sz="1400" dirty="0" smtClean="0">
              <a:latin typeface="Times New Roman" panose="02020603050405020304" pitchFamily="18" charset="0"/>
              <a:cs typeface="Times New Roman" panose="02020603050405020304" pitchFamily="18" charset="0"/>
            </a:rPr>
            <a:t>- в сумме планируемых обязательств по демонтажу, расчетно (документально) подтвержденных субъектом учета на момент принятия объекта основных средств к учету, и в сумме обязательств по восстановлению участка, на котором расположен принимаемый к учету объект основных средств;</a:t>
          </a:r>
          <a:endParaRPr lang="ru-RU" sz="1400" dirty="0">
            <a:latin typeface="Times New Roman" panose="02020603050405020304" pitchFamily="18" charset="0"/>
            <a:cs typeface="Times New Roman" panose="02020603050405020304" pitchFamily="18" charset="0"/>
          </a:endParaRPr>
        </a:p>
      </dgm:t>
    </dgm:pt>
    <dgm:pt modelId="{749BCF50-A10E-4CD9-80E0-48692A5979C1}" type="parTrans" cxnId="{163894E2-0C4B-4D4D-B2DA-6E048663F85F}">
      <dgm:prSet/>
      <dgm:spPr/>
      <dgm:t>
        <a:bodyPr/>
        <a:lstStyle/>
        <a:p>
          <a:endParaRPr lang="ru-RU"/>
        </a:p>
      </dgm:t>
    </dgm:pt>
    <dgm:pt modelId="{A7ECD0A1-CABD-46C8-8145-6C4F922168A1}" type="sibTrans" cxnId="{163894E2-0C4B-4D4D-B2DA-6E048663F85F}">
      <dgm:prSet/>
      <dgm:spPr/>
      <dgm:t>
        <a:bodyPr/>
        <a:lstStyle/>
        <a:p>
          <a:endParaRPr lang="ru-RU"/>
        </a:p>
      </dgm:t>
    </dgm:pt>
    <dgm:pt modelId="{A6461C8C-932E-42EC-A409-7607EFB09151}">
      <dgm:prSet custT="1"/>
      <dgm:spPr/>
      <dgm:t>
        <a:bodyPr/>
        <a:lstStyle/>
        <a:p>
          <a:r>
            <a:rPr lang="ru-RU" sz="1400" dirty="0" smtClean="0">
              <a:latin typeface="Times New Roman" panose="02020603050405020304" pitchFamily="18" charset="0"/>
              <a:cs typeface="Times New Roman" panose="02020603050405020304" pitchFamily="18" charset="0"/>
            </a:rPr>
            <a:t>- в сумме резерва на демонтаж и вывод основных средств из эксплуатации, отраженной в передаточных документах при признании объекта основных средств, полученного субъектом учета от собственника , иной организации государственного сектора, по которому существует обязанность по демонтажу и  выводу объекта из эксплуатации, предусмотренная договором купли-продажи, пользования, иным договором , устанавливающим условия использования объекта.</a:t>
          </a:r>
          <a:endParaRPr lang="ru-RU" sz="1400" dirty="0">
            <a:latin typeface="Times New Roman" panose="02020603050405020304" pitchFamily="18" charset="0"/>
            <a:cs typeface="Times New Roman" panose="02020603050405020304" pitchFamily="18" charset="0"/>
          </a:endParaRPr>
        </a:p>
      </dgm:t>
    </dgm:pt>
    <dgm:pt modelId="{BBADB235-48D5-4871-A720-EA379CAB408F}" type="parTrans" cxnId="{1FA584B0-F826-4DCA-BA04-F77CD15F37CF}">
      <dgm:prSet/>
      <dgm:spPr/>
      <dgm:t>
        <a:bodyPr/>
        <a:lstStyle/>
        <a:p>
          <a:endParaRPr lang="ru-RU"/>
        </a:p>
      </dgm:t>
    </dgm:pt>
    <dgm:pt modelId="{0A8A0EAB-4193-4E62-902F-55C445179DFF}" type="sibTrans" cxnId="{1FA584B0-F826-4DCA-BA04-F77CD15F37CF}">
      <dgm:prSet/>
      <dgm:spPr/>
      <dgm:t>
        <a:bodyPr/>
        <a:lstStyle/>
        <a:p>
          <a:endParaRPr lang="ru-RU"/>
        </a:p>
      </dgm:t>
    </dgm:pt>
    <dgm:pt modelId="{2944A92B-EEEC-4B63-8613-A54A76F42769}">
      <dgm:prSet phldrT="[Текст]" custT="1"/>
      <dgm:spPr/>
      <dgm:t>
        <a:bodyPr/>
        <a:lstStyle/>
        <a:p>
          <a:endParaRPr lang="ru-RU" sz="1400" dirty="0">
            <a:latin typeface="Times New Roman" panose="02020603050405020304" pitchFamily="18" charset="0"/>
            <a:cs typeface="Times New Roman" panose="02020603050405020304" pitchFamily="18" charset="0"/>
          </a:endParaRPr>
        </a:p>
      </dgm:t>
    </dgm:pt>
    <dgm:pt modelId="{1DF2AD31-1D73-4B7B-BA09-F619FC25B7A3}" type="parTrans" cxnId="{411AECCD-257A-4BB9-BDD4-A97D56C68925}">
      <dgm:prSet/>
      <dgm:spPr/>
      <dgm:t>
        <a:bodyPr/>
        <a:lstStyle/>
        <a:p>
          <a:endParaRPr lang="ru-RU"/>
        </a:p>
      </dgm:t>
    </dgm:pt>
    <dgm:pt modelId="{BE10B2B6-8D0C-4F2A-845C-DC78F887E169}" type="sibTrans" cxnId="{411AECCD-257A-4BB9-BDD4-A97D56C68925}">
      <dgm:prSet/>
      <dgm:spPr/>
      <dgm:t>
        <a:bodyPr/>
        <a:lstStyle/>
        <a:p>
          <a:endParaRPr lang="ru-RU"/>
        </a:p>
      </dgm:t>
    </dgm:pt>
    <dgm:pt modelId="{4CA5D704-690C-43E4-89E1-595F0698E8ED}">
      <dgm:prSet custT="1"/>
      <dgm:spPr/>
      <dgm:t>
        <a:bodyPr/>
        <a:lstStyle/>
        <a:p>
          <a:endParaRPr lang="ru-RU" sz="1400" dirty="0">
            <a:latin typeface="Times New Roman" panose="02020603050405020304" pitchFamily="18" charset="0"/>
            <a:cs typeface="Times New Roman" panose="02020603050405020304" pitchFamily="18" charset="0"/>
          </a:endParaRPr>
        </a:p>
      </dgm:t>
    </dgm:pt>
    <dgm:pt modelId="{13AA28AA-6896-43A9-9E90-7FB9CBBBACC5}" type="parTrans" cxnId="{01FBC941-D747-4770-A3D2-DBF32897968E}">
      <dgm:prSet/>
      <dgm:spPr/>
      <dgm:t>
        <a:bodyPr/>
        <a:lstStyle/>
        <a:p>
          <a:endParaRPr lang="ru-RU"/>
        </a:p>
      </dgm:t>
    </dgm:pt>
    <dgm:pt modelId="{F4711DEB-F869-40E7-B782-4B12A1084281}" type="sibTrans" cxnId="{01FBC941-D747-4770-A3D2-DBF32897968E}">
      <dgm:prSet/>
      <dgm:spPr/>
      <dgm:t>
        <a:bodyPr/>
        <a:lstStyle/>
        <a:p>
          <a:endParaRPr lang="ru-RU"/>
        </a:p>
      </dgm:t>
    </dgm:pt>
    <dgm:pt modelId="{E7A2835F-1598-4DDF-B3DE-81B3A686C9D4}">
      <dgm:prSet custT="1"/>
      <dgm:spPr/>
      <dgm:t>
        <a:bodyPr/>
        <a:lstStyle/>
        <a:p>
          <a:endParaRPr lang="ru-RU" sz="1400" dirty="0">
            <a:latin typeface="Times New Roman" panose="02020603050405020304" pitchFamily="18" charset="0"/>
            <a:cs typeface="Times New Roman" panose="02020603050405020304" pitchFamily="18" charset="0"/>
          </a:endParaRPr>
        </a:p>
      </dgm:t>
    </dgm:pt>
    <dgm:pt modelId="{E123FC7A-3CCE-4F00-81E9-BE09E7EA2DCD}" type="parTrans" cxnId="{D9FFBABA-85A3-492E-8887-06FFB2150580}">
      <dgm:prSet/>
      <dgm:spPr/>
      <dgm:t>
        <a:bodyPr/>
        <a:lstStyle/>
        <a:p>
          <a:endParaRPr lang="ru-RU"/>
        </a:p>
      </dgm:t>
    </dgm:pt>
    <dgm:pt modelId="{6025C56A-CA24-484F-9014-C37BF853C6C6}" type="sibTrans" cxnId="{D9FFBABA-85A3-492E-8887-06FFB2150580}">
      <dgm:prSet/>
      <dgm:spPr/>
      <dgm:t>
        <a:bodyPr/>
        <a:lstStyle/>
        <a:p>
          <a:endParaRPr lang="ru-RU"/>
        </a:p>
      </dgm:t>
    </dgm:pt>
    <dgm:pt modelId="{CE44D166-0F27-4956-AA5C-74CB3CDBB353}">
      <dgm:prSet phldrT="[Текст]"/>
      <dgm:spPr/>
      <dgm:t>
        <a:bodyPr/>
        <a:lstStyle/>
        <a:p>
          <a:endParaRPr lang="ru-RU" dirty="0"/>
        </a:p>
      </dgm:t>
    </dgm:pt>
    <dgm:pt modelId="{159EBF1C-49A5-4EED-9757-820EFCDE94A1}" type="parTrans" cxnId="{A1611798-A596-4652-B572-9F1D4571C439}">
      <dgm:prSet/>
      <dgm:spPr/>
      <dgm:t>
        <a:bodyPr/>
        <a:lstStyle/>
        <a:p>
          <a:endParaRPr lang="ru-RU"/>
        </a:p>
      </dgm:t>
    </dgm:pt>
    <dgm:pt modelId="{0B81E79F-2748-4392-8B87-189454D1D9AC}" type="sibTrans" cxnId="{A1611798-A596-4652-B572-9F1D4571C439}">
      <dgm:prSet/>
      <dgm:spPr/>
      <dgm:t>
        <a:bodyPr/>
        <a:lstStyle/>
        <a:p>
          <a:endParaRPr lang="ru-RU"/>
        </a:p>
      </dgm:t>
    </dgm:pt>
    <dgm:pt modelId="{CA29C703-30AB-486B-A2D3-A586F2FCBB1C}" type="pres">
      <dgm:prSet presAssocID="{0E3B68C7-C0E7-405A-B946-90BB909BF4B4}" presName="Name0" presStyleCnt="0">
        <dgm:presLayoutVars>
          <dgm:dir/>
          <dgm:animLvl val="lvl"/>
          <dgm:resizeHandles val="exact"/>
        </dgm:presLayoutVars>
      </dgm:prSet>
      <dgm:spPr/>
      <dgm:t>
        <a:bodyPr/>
        <a:lstStyle/>
        <a:p>
          <a:endParaRPr lang="ru-RU"/>
        </a:p>
      </dgm:t>
    </dgm:pt>
    <dgm:pt modelId="{E166146B-340D-42F9-A17F-FEE517DDB96F}" type="pres">
      <dgm:prSet presAssocID="{0E3B68C7-C0E7-405A-B946-90BB909BF4B4}" presName="dummy" presStyleCnt="0"/>
      <dgm:spPr/>
    </dgm:pt>
    <dgm:pt modelId="{7D79D71A-40D7-4309-BAEC-754CF732BA60}" type="pres">
      <dgm:prSet presAssocID="{0E3B68C7-C0E7-405A-B946-90BB909BF4B4}" presName="linH" presStyleCnt="0"/>
      <dgm:spPr/>
    </dgm:pt>
    <dgm:pt modelId="{7C184F62-C38B-4984-9C2F-2BC8A8589E57}" type="pres">
      <dgm:prSet presAssocID="{0E3B68C7-C0E7-405A-B946-90BB909BF4B4}" presName="padding1" presStyleCnt="0"/>
      <dgm:spPr/>
    </dgm:pt>
    <dgm:pt modelId="{8FEED93F-0D26-4369-956F-1CA112C315AE}" type="pres">
      <dgm:prSet presAssocID="{CE44D166-0F27-4956-AA5C-74CB3CDBB353}" presName="linV" presStyleCnt="0"/>
      <dgm:spPr/>
    </dgm:pt>
    <dgm:pt modelId="{9101C1D5-4EB0-47C0-A3DF-1EA4953FAFDB}" type="pres">
      <dgm:prSet presAssocID="{CE44D166-0F27-4956-AA5C-74CB3CDBB353}" presName="spVertical1" presStyleCnt="0"/>
      <dgm:spPr/>
    </dgm:pt>
    <dgm:pt modelId="{B64B6EC0-81EA-43D1-BFF0-DCEE604FA2F2}" type="pres">
      <dgm:prSet presAssocID="{CE44D166-0F27-4956-AA5C-74CB3CDBB353}" presName="parTx" presStyleLbl="revTx" presStyleIdx="0" presStyleCnt="8">
        <dgm:presLayoutVars>
          <dgm:chMax val="0"/>
          <dgm:chPref val="0"/>
          <dgm:bulletEnabled val="1"/>
        </dgm:presLayoutVars>
      </dgm:prSet>
      <dgm:spPr/>
      <dgm:t>
        <a:bodyPr/>
        <a:lstStyle/>
        <a:p>
          <a:endParaRPr lang="ru-RU"/>
        </a:p>
      </dgm:t>
    </dgm:pt>
    <dgm:pt modelId="{F671670A-44E0-47DC-A9C3-5EEDDE32E5E1}" type="pres">
      <dgm:prSet presAssocID="{CE44D166-0F27-4956-AA5C-74CB3CDBB353}" presName="spVertical2" presStyleCnt="0"/>
      <dgm:spPr/>
    </dgm:pt>
    <dgm:pt modelId="{AD2F04FD-6EAF-4F62-957A-AB7E5C039E6B}" type="pres">
      <dgm:prSet presAssocID="{CE44D166-0F27-4956-AA5C-74CB3CDBB353}" presName="spVertical3" presStyleCnt="0"/>
      <dgm:spPr/>
    </dgm:pt>
    <dgm:pt modelId="{B4784829-F1B6-4494-9269-739CB5CFAC22}" type="pres">
      <dgm:prSet presAssocID="{CE44D166-0F27-4956-AA5C-74CB3CDBB353}" presName="desTx" presStyleLbl="revTx" presStyleIdx="1" presStyleCnt="8">
        <dgm:presLayoutVars>
          <dgm:bulletEnabled val="1"/>
        </dgm:presLayoutVars>
      </dgm:prSet>
      <dgm:spPr/>
      <dgm:t>
        <a:bodyPr/>
        <a:lstStyle/>
        <a:p>
          <a:endParaRPr lang="ru-RU"/>
        </a:p>
      </dgm:t>
    </dgm:pt>
    <dgm:pt modelId="{9FED62E1-2146-496E-B235-0727AAC114FC}" type="pres">
      <dgm:prSet presAssocID="{0B81E79F-2748-4392-8B87-189454D1D9AC}" presName="space" presStyleCnt="0"/>
      <dgm:spPr/>
    </dgm:pt>
    <dgm:pt modelId="{BF0F1A1C-CBC3-4721-8AC3-8A9F5B2D3A68}" type="pres">
      <dgm:prSet presAssocID="{2944A92B-EEEC-4B63-8613-A54A76F42769}" presName="linV" presStyleCnt="0"/>
      <dgm:spPr/>
    </dgm:pt>
    <dgm:pt modelId="{9C0E94C6-C2DA-473F-98D1-2BEF514149B3}" type="pres">
      <dgm:prSet presAssocID="{2944A92B-EEEC-4B63-8613-A54A76F42769}" presName="spVertical1" presStyleCnt="0"/>
      <dgm:spPr/>
    </dgm:pt>
    <dgm:pt modelId="{6FEC8130-4303-4BE2-B7D3-BD439CC7137C}" type="pres">
      <dgm:prSet presAssocID="{2944A92B-EEEC-4B63-8613-A54A76F42769}" presName="parTx" presStyleLbl="revTx" presStyleIdx="2" presStyleCnt="8">
        <dgm:presLayoutVars>
          <dgm:chMax val="0"/>
          <dgm:chPref val="0"/>
          <dgm:bulletEnabled val="1"/>
        </dgm:presLayoutVars>
      </dgm:prSet>
      <dgm:spPr/>
      <dgm:t>
        <a:bodyPr/>
        <a:lstStyle/>
        <a:p>
          <a:endParaRPr lang="ru-RU"/>
        </a:p>
      </dgm:t>
    </dgm:pt>
    <dgm:pt modelId="{5DCECE65-3DFC-44A1-9374-063D7E5C14B0}" type="pres">
      <dgm:prSet presAssocID="{2944A92B-EEEC-4B63-8613-A54A76F42769}" presName="spVertical2" presStyleCnt="0"/>
      <dgm:spPr/>
    </dgm:pt>
    <dgm:pt modelId="{9ABD4D6A-D299-4E74-B735-C377154D3909}" type="pres">
      <dgm:prSet presAssocID="{2944A92B-EEEC-4B63-8613-A54A76F42769}" presName="spVertical3" presStyleCnt="0"/>
      <dgm:spPr/>
    </dgm:pt>
    <dgm:pt modelId="{A7CADCC8-9740-4E35-B39A-AB0F29206E51}" type="pres">
      <dgm:prSet presAssocID="{2944A92B-EEEC-4B63-8613-A54A76F42769}" presName="desTx" presStyleLbl="revTx" presStyleIdx="3" presStyleCnt="8">
        <dgm:presLayoutVars>
          <dgm:bulletEnabled val="1"/>
        </dgm:presLayoutVars>
      </dgm:prSet>
      <dgm:spPr/>
      <dgm:t>
        <a:bodyPr/>
        <a:lstStyle/>
        <a:p>
          <a:endParaRPr lang="ru-RU"/>
        </a:p>
      </dgm:t>
    </dgm:pt>
    <dgm:pt modelId="{298FFAC4-8DD3-48D8-ADC1-C057DF719642}" type="pres">
      <dgm:prSet presAssocID="{BE10B2B6-8D0C-4F2A-845C-DC78F887E169}" presName="space" presStyleCnt="0"/>
      <dgm:spPr/>
    </dgm:pt>
    <dgm:pt modelId="{8D5D6579-1815-48D6-AE95-66C603383161}" type="pres">
      <dgm:prSet presAssocID="{4CA5D704-690C-43E4-89E1-595F0698E8ED}" presName="linV" presStyleCnt="0"/>
      <dgm:spPr/>
    </dgm:pt>
    <dgm:pt modelId="{B05E33D3-0843-4F34-B93F-7AFB1C8FB5FB}" type="pres">
      <dgm:prSet presAssocID="{4CA5D704-690C-43E4-89E1-595F0698E8ED}" presName="spVertical1" presStyleCnt="0"/>
      <dgm:spPr/>
    </dgm:pt>
    <dgm:pt modelId="{5A65D320-A2C5-47C1-9652-D83456EECC33}" type="pres">
      <dgm:prSet presAssocID="{4CA5D704-690C-43E4-89E1-595F0698E8ED}" presName="parTx" presStyleLbl="revTx" presStyleIdx="4" presStyleCnt="8">
        <dgm:presLayoutVars>
          <dgm:chMax val="0"/>
          <dgm:chPref val="0"/>
          <dgm:bulletEnabled val="1"/>
        </dgm:presLayoutVars>
      </dgm:prSet>
      <dgm:spPr/>
      <dgm:t>
        <a:bodyPr/>
        <a:lstStyle/>
        <a:p>
          <a:endParaRPr lang="ru-RU"/>
        </a:p>
      </dgm:t>
    </dgm:pt>
    <dgm:pt modelId="{A635A6B3-09AC-48A7-BC6F-049E48E141E7}" type="pres">
      <dgm:prSet presAssocID="{4CA5D704-690C-43E4-89E1-595F0698E8ED}" presName="spVertical2" presStyleCnt="0"/>
      <dgm:spPr/>
    </dgm:pt>
    <dgm:pt modelId="{6F37EC29-C4F3-4FDA-8FF0-5305C51839F4}" type="pres">
      <dgm:prSet presAssocID="{4CA5D704-690C-43E4-89E1-595F0698E8ED}" presName="spVertical3" presStyleCnt="0"/>
      <dgm:spPr/>
    </dgm:pt>
    <dgm:pt modelId="{1C8AC959-F233-4458-B39A-9EE6A0D76C9B}" type="pres">
      <dgm:prSet presAssocID="{4CA5D704-690C-43E4-89E1-595F0698E8ED}" presName="desTx" presStyleLbl="revTx" presStyleIdx="5" presStyleCnt="8">
        <dgm:presLayoutVars>
          <dgm:bulletEnabled val="1"/>
        </dgm:presLayoutVars>
      </dgm:prSet>
      <dgm:spPr/>
      <dgm:t>
        <a:bodyPr/>
        <a:lstStyle/>
        <a:p>
          <a:endParaRPr lang="ru-RU"/>
        </a:p>
      </dgm:t>
    </dgm:pt>
    <dgm:pt modelId="{27403186-BC97-4563-B4CE-015C9294B106}" type="pres">
      <dgm:prSet presAssocID="{F4711DEB-F869-40E7-B782-4B12A1084281}" presName="space" presStyleCnt="0"/>
      <dgm:spPr/>
    </dgm:pt>
    <dgm:pt modelId="{F2C9F221-34F5-46C9-B817-4C88B2479DD1}" type="pres">
      <dgm:prSet presAssocID="{E7A2835F-1598-4DDF-B3DE-81B3A686C9D4}" presName="linV" presStyleCnt="0"/>
      <dgm:spPr/>
    </dgm:pt>
    <dgm:pt modelId="{0A551212-BE82-4519-B957-4068250F026A}" type="pres">
      <dgm:prSet presAssocID="{E7A2835F-1598-4DDF-B3DE-81B3A686C9D4}" presName="spVertical1" presStyleCnt="0"/>
      <dgm:spPr/>
    </dgm:pt>
    <dgm:pt modelId="{8EA296D9-7B5E-4146-B33F-49E584842655}" type="pres">
      <dgm:prSet presAssocID="{E7A2835F-1598-4DDF-B3DE-81B3A686C9D4}" presName="parTx" presStyleLbl="revTx" presStyleIdx="6" presStyleCnt="8">
        <dgm:presLayoutVars>
          <dgm:chMax val="0"/>
          <dgm:chPref val="0"/>
          <dgm:bulletEnabled val="1"/>
        </dgm:presLayoutVars>
      </dgm:prSet>
      <dgm:spPr/>
      <dgm:t>
        <a:bodyPr/>
        <a:lstStyle/>
        <a:p>
          <a:endParaRPr lang="ru-RU"/>
        </a:p>
      </dgm:t>
    </dgm:pt>
    <dgm:pt modelId="{35CE8056-09AA-4975-9691-3B373E87EE67}" type="pres">
      <dgm:prSet presAssocID="{E7A2835F-1598-4DDF-B3DE-81B3A686C9D4}" presName="spVertical2" presStyleCnt="0"/>
      <dgm:spPr/>
    </dgm:pt>
    <dgm:pt modelId="{F566B1D3-A181-4589-A9E3-544A28CCA91E}" type="pres">
      <dgm:prSet presAssocID="{E7A2835F-1598-4DDF-B3DE-81B3A686C9D4}" presName="spVertical3" presStyleCnt="0"/>
      <dgm:spPr/>
    </dgm:pt>
    <dgm:pt modelId="{00EFD622-9728-44F8-BC67-4D4B1BE0232A}" type="pres">
      <dgm:prSet presAssocID="{E7A2835F-1598-4DDF-B3DE-81B3A686C9D4}" presName="desTx" presStyleLbl="revTx" presStyleIdx="7" presStyleCnt="8">
        <dgm:presLayoutVars>
          <dgm:bulletEnabled val="1"/>
        </dgm:presLayoutVars>
      </dgm:prSet>
      <dgm:spPr/>
      <dgm:t>
        <a:bodyPr/>
        <a:lstStyle/>
        <a:p>
          <a:endParaRPr lang="ru-RU"/>
        </a:p>
      </dgm:t>
    </dgm:pt>
    <dgm:pt modelId="{ACF8231F-9A7E-4843-8D48-548FFAE6A8BC}" type="pres">
      <dgm:prSet presAssocID="{0E3B68C7-C0E7-405A-B946-90BB909BF4B4}" presName="padding2" presStyleCnt="0"/>
      <dgm:spPr/>
    </dgm:pt>
    <dgm:pt modelId="{405020B1-F51E-4539-9C42-18452FF5CD2F}" type="pres">
      <dgm:prSet presAssocID="{0E3B68C7-C0E7-405A-B946-90BB909BF4B4}" presName="negArrow" presStyleCnt="0"/>
      <dgm:spPr/>
    </dgm:pt>
    <dgm:pt modelId="{9C66C17E-0D02-4CDB-AA1F-A625C394C790}" type="pres">
      <dgm:prSet presAssocID="{0E3B68C7-C0E7-405A-B946-90BB909BF4B4}" presName="backgroundArrow" presStyleLbl="node1" presStyleIdx="0" presStyleCnt="1" custLinFactNeighborX="-334" custLinFactNeighborY="-2555"/>
      <dgm:spPr>
        <a:solidFill>
          <a:schemeClr val="accent4">
            <a:lumMod val="40000"/>
            <a:lumOff val="60000"/>
          </a:schemeClr>
        </a:solidFill>
      </dgm:spPr>
    </dgm:pt>
  </dgm:ptLst>
  <dgm:cxnLst>
    <dgm:cxn modelId="{A1611798-A596-4652-B572-9F1D4571C439}" srcId="{0E3B68C7-C0E7-405A-B946-90BB909BF4B4}" destId="{CE44D166-0F27-4956-AA5C-74CB3CDBB353}" srcOrd="0" destOrd="0" parTransId="{159EBF1C-49A5-4EED-9757-820EFCDE94A1}" sibTransId="{0B81E79F-2748-4392-8B87-189454D1D9AC}"/>
    <dgm:cxn modelId="{A7C9F6F9-99F4-4397-933B-A04903FEAAC6}" type="presOf" srcId="{B17D55B4-B9DB-4159-908A-46065B3433AC}" destId="{B4784829-F1B6-4494-9269-739CB5CFAC22}" srcOrd="0" destOrd="0" presId="urn:microsoft.com/office/officeart/2005/8/layout/hProcess3"/>
    <dgm:cxn modelId="{A52E69F5-BD60-4BF9-8FD4-E788AEFB1C88}" srcId="{2944A92B-EEEC-4B63-8613-A54A76F42769}" destId="{843E9FDE-093B-4261-A7FD-6DF5756EDA54}" srcOrd="0" destOrd="0" parTransId="{21FB9DC0-7BD7-49DB-8010-245E20936B22}" sibTransId="{69A352FC-CCAA-45C2-969C-623DF20E1BEB}"/>
    <dgm:cxn modelId="{D13A8B4D-4565-46E3-9F9B-7F84F0D25BE8}" type="presOf" srcId="{E7A2835F-1598-4DDF-B3DE-81B3A686C9D4}" destId="{8EA296D9-7B5E-4146-B33F-49E584842655}" srcOrd="0" destOrd="0" presId="urn:microsoft.com/office/officeart/2005/8/layout/hProcess3"/>
    <dgm:cxn modelId="{163894E2-0C4B-4D4D-B2DA-6E048663F85F}" srcId="{4CA5D704-690C-43E4-89E1-595F0698E8ED}" destId="{3737AC46-B639-41FF-8DAC-9FE30D4AA5F5}" srcOrd="0" destOrd="0" parTransId="{749BCF50-A10E-4CD9-80E0-48692A5979C1}" sibTransId="{A7ECD0A1-CABD-46C8-8145-6C4F922168A1}"/>
    <dgm:cxn modelId="{1FA584B0-F826-4DCA-BA04-F77CD15F37CF}" srcId="{E7A2835F-1598-4DDF-B3DE-81B3A686C9D4}" destId="{A6461C8C-932E-42EC-A409-7607EFB09151}" srcOrd="0" destOrd="0" parTransId="{BBADB235-48D5-4871-A720-EA379CAB408F}" sibTransId="{0A8A0EAB-4193-4E62-902F-55C445179DFF}"/>
    <dgm:cxn modelId="{411AECCD-257A-4BB9-BDD4-A97D56C68925}" srcId="{0E3B68C7-C0E7-405A-B946-90BB909BF4B4}" destId="{2944A92B-EEEC-4B63-8613-A54A76F42769}" srcOrd="1" destOrd="0" parTransId="{1DF2AD31-1D73-4B7B-BA09-F619FC25B7A3}" sibTransId="{BE10B2B6-8D0C-4F2A-845C-DC78F887E169}"/>
    <dgm:cxn modelId="{D74662B8-47A7-457E-96F7-4530AE44282D}" type="presOf" srcId="{A6461C8C-932E-42EC-A409-7607EFB09151}" destId="{00EFD622-9728-44F8-BC67-4D4B1BE0232A}" srcOrd="0" destOrd="0" presId="urn:microsoft.com/office/officeart/2005/8/layout/hProcess3"/>
    <dgm:cxn modelId="{04F4CFD1-3D24-4E1A-BD6F-7E6FFCDC87D6}" srcId="{CE44D166-0F27-4956-AA5C-74CB3CDBB353}" destId="{B17D55B4-B9DB-4159-908A-46065B3433AC}" srcOrd="0" destOrd="0" parTransId="{BC3F2C88-3D38-4495-9B5A-8E10C45BBE39}" sibTransId="{7FA2F9EE-21EC-4A15-9BAB-BE691D6BFF91}"/>
    <dgm:cxn modelId="{8AA7C671-E690-4F6C-BF7D-EDACEC9DF333}" type="presOf" srcId="{CE44D166-0F27-4956-AA5C-74CB3CDBB353}" destId="{B64B6EC0-81EA-43D1-BFF0-DCEE604FA2F2}" srcOrd="0" destOrd="0" presId="urn:microsoft.com/office/officeart/2005/8/layout/hProcess3"/>
    <dgm:cxn modelId="{B5688896-1B73-4E12-80C9-A9EEC9A852D7}" type="presOf" srcId="{843E9FDE-093B-4261-A7FD-6DF5756EDA54}" destId="{A7CADCC8-9740-4E35-B39A-AB0F29206E51}" srcOrd="0" destOrd="0" presId="urn:microsoft.com/office/officeart/2005/8/layout/hProcess3"/>
    <dgm:cxn modelId="{1B57474B-7FF2-4B02-831E-5BF96C0F20B1}" type="presOf" srcId="{3737AC46-B639-41FF-8DAC-9FE30D4AA5F5}" destId="{1C8AC959-F233-4458-B39A-9EE6A0D76C9B}" srcOrd="0" destOrd="0" presId="urn:microsoft.com/office/officeart/2005/8/layout/hProcess3"/>
    <dgm:cxn modelId="{B60B78E8-D8DA-455B-B5CD-D3706030DE2F}" type="presOf" srcId="{2944A92B-EEEC-4B63-8613-A54A76F42769}" destId="{6FEC8130-4303-4BE2-B7D3-BD439CC7137C}" srcOrd="0" destOrd="0" presId="urn:microsoft.com/office/officeart/2005/8/layout/hProcess3"/>
    <dgm:cxn modelId="{7C38030E-9514-4A78-A488-404A40592628}" type="presOf" srcId="{0E3B68C7-C0E7-405A-B946-90BB909BF4B4}" destId="{CA29C703-30AB-486B-A2D3-A586F2FCBB1C}" srcOrd="0" destOrd="0" presId="urn:microsoft.com/office/officeart/2005/8/layout/hProcess3"/>
    <dgm:cxn modelId="{86C0D9A3-4946-4892-993C-7FDEE56D5AE3}" type="presOf" srcId="{4CA5D704-690C-43E4-89E1-595F0698E8ED}" destId="{5A65D320-A2C5-47C1-9652-D83456EECC33}" srcOrd="0" destOrd="0" presId="urn:microsoft.com/office/officeart/2005/8/layout/hProcess3"/>
    <dgm:cxn modelId="{D9FFBABA-85A3-492E-8887-06FFB2150580}" srcId="{0E3B68C7-C0E7-405A-B946-90BB909BF4B4}" destId="{E7A2835F-1598-4DDF-B3DE-81B3A686C9D4}" srcOrd="3" destOrd="0" parTransId="{E123FC7A-3CCE-4F00-81E9-BE09E7EA2DCD}" sibTransId="{6025C56A-CA24-484F-9014-C37BF853C6C6}"/>
    <dgm:cxn modelId="{01FBC941-D747-4770-A3D2-DBF32897968E}" srcId="{0E3B68C7-C0E7-405A-B946-90BB909BF4B4}" destId="{4CA5D704-690C-43E4-89E1-595F0698E8ED}" srcOrd="2" destOrd="0" parTransId="{13AA28AA-6896-43A9-9E90-7FB9CBBBACC5}" sibTransId="{F4711DEB-F869-40E7-B782-4B12A1084281}"/>
    <dgm:cxn modelId="{5232F238-ECE9-4C0A-B669-09ACEA820832}" type="presParOf" srcId="{CA29C703-30AB-486B-A2D3-A586F2FCBB1C}" destId="{E166146B-340D-42F9-A17F-FEE517DDB96F}" srcOrd="0" destOrd="0" presId="urn:microsoft.com/office/officeart/2005/8/layout/hProcess3"/>
    <dgm:cxn modelId="{6807FAC3-A321-4C26-B7EA-F7A592A6BD60}" type="presParOf" srcId="{CA29C703-30AB-486B-A2D3-A586F2FCBB1C}" destId="{7D79D71A-40D7-4309-BAEC-754CF732BA60}" srcOrd="1" destOrd="0" presId="urn:microsoft.com/office/officeart/2005/8/layout/hProcess3"/>
    <dgm:cxn modelId="{E66448B4-AF0B-4B23-8B10-1F9029EFE510}" type="presParOf" srcId="{7D79D71A-40D7-4309-BAEC-754CF732BA60}" destId="{7C184F62-C38B-4984-9C2F-2BC8A8589E57}" srcOrd="0" destOrd="0" presId="urn:microsoft.com/office/officeart/2005/8/layout/hProcess3"/>
    <dgm:cxn modelId="{E9F0CD6C-ECAF-42B6-BA7F-B793ED524EF1}" type="presParOf" srcId="{7D79D71A-40D7-4309-BAEC-754CF732BA60}" destId="{8FEED93F-0D26-4369-956F-1CA112C315AE}" srcOrd="1" destOrd="0" presId="urn:microsoft.com/office/officeart/2005/8/layout/hProcess3"/>
    <dgm:cxn modelId="{2F84E38B-6155-4812-9F3F-D4FA6A115820}" type="presParOf" srcId="{8FEED93F-0D26-4369-956F-1CA112C315AE}" destId="{9101C1D5-4EB0-47C0-A3DF-1EA4953FAFDB}" srcOrd="0" destOrd="0" presId="urn:microsoft.com/office/officeart/2005/8/layout/hProcess3"/>
    <dgm:cxn modelId="{D08F1800-D191-4C6F-938C-3B2A47709D8A}" type="presParOf" srcId="{8FEED93F-0D26-4369-956F-1CA112C315AE}" destId="{B64B6EC0-81EA-43D1-BFF0-DCEE604FA2F2}" srcOrd="1" destOrd="0" presId="urn:microsoft.com/office/officeart/2005/8/layout/hProcess3"/>
    <dgm:cxn modelId="{5A2B3BD3-F51E-49AF-B431-ACCF761A4356}" type="presParOf" srcId="{8FEED93F-0D26-4369-956F-1CA112C315AE}" destId="{F671670A-44E0-47DC-A9C3-5EEDDE32E5E1}" srcOrd="2" destOrd="0" presId="urn:microsoft.com/office/officeart/2005/8/layout/hProcess3"/>
    <dgm:cxn modelId="{9407F1A8-A132-4D7D-B633-A71BC9B0DBAF}" type="presParOf" srcId="{8FEED93F-0D26-4369-956F-1CA112C315AE}" destId="{AD2F04FD-6EAF-4F62-957A-AB7E5C039E6B}" srcOrd="3" destOrd="0" presId="urn:microsoft.com/office/officeart/2005/8/layout/hProcess3"/>
    <dgm:cxn modelId="{71A5946D-2013-4FB1-87AE-C111B588B02D}" type="presParOf" srcId="{8FEED93F-0D26-4369-956F-1CA112C315AE}" destId="{B4784829-F1B6-4494-9269-739CB5CFAC22}" srcOrd="4" destOrd="0" presId="urn:microsoft.com/office/officeart/2005/8/layout/hProcess3"/>
    <dgm:cxn modelId="{29456019-7006-4811-982E-9722912E3805}" type="presParOf" srcId="{7D79D71A-40D7-4309-BAEC-754CF732BA60}" destId="{9FED62E1-2146-496E-B235-0727AAC114FC}" srcOrd="2" destOrd="0" presId="urn:microsoft.com/office/officeart/2005/8/layout/hProcess3"/>
    <dgm:cxn modelId="{9BEDB237-39C6-41F2-AA86-41EA86AD7706}" type="presParOf" srcId="{7D79D71A-40D7-4309-BAEC-754CF732BA60}" destId="{BF0F1A1C-CBC3-4721-8AC3-8A9F5B2D3A68}" srcOrd="3" destOrd="0" presId="urn:microsoft.com/office/officeart/2005/8/layout/hProcess3"/>
    <dgm:cxn modelId="{31D704AD-9F53-4021-BAE4-34202BD93930}" type="presParOf" srcId="{BF0F1A1C-CBC3-4721-8AC3-8A9F5B2D3A68}" destId="{9C0E94C6-C2DA-473F-98D1-2BEF514149B3}" srcOrd="0" destOrd="0" presId="urn:microsoft.com/office/officeart/2005/8/layout/hProcess3"/>
    <dgm:cxn modelId="{192FB1B4-876E-4AC7-BE46-F6B041889C8E}" type="presParOf" srcId="{BF0F1A1C-CBC3-4721-8AC3-8A9F5B2D3A68}" destId="{6FEC8130-4303-4BE2-B7D3-BD439CC7137C}" srcOrd="1" destOrd="0" presId="urn:microsoft.com/office/officeart/2005/8/layout/hProcess3"/>
    <dgm:cxn modelId="{07618F61-9050-4726-A8BE-70A675B59D24}" type="presParOf" srcId="{BF0F1A1C-CBC3-4721-8AC3-8A9F5B2D3A68}" destId="{5DCECE65-3DFC-44A1-9374-063D7E5C14B0}" srcOrd="2" destOrd="0" presId="urn:microsoft.com/office/officeart/2005/8/layout/hProcess3"/>
    <dgm:cxn modelId="{C477F455-EDC2-489E-8282-8BA2ED17A584}" type="presParOf" srcId="{BF0F1A1C-CBC3-4721-8AC3-8A9F5B2D3A68}" destId="{9ABD4D6A-D299-4E74-B735-C377154D3909}" srcOrd="3" destOrd="0" presId="urn:microsoft.com/office/officeart/2005/8/layout/hProcess3"/>
    <dgm:cxn modelId="{B989E8F3-38A0-46EF-B36D-D7385F5B4D98}" type="presParOf" srcId="{BF0F1A1C-CBC3-4721-8AC3-8A9F5B2D3A68}" destId="{A7CADCC8-9740-4E35-B39A-AB0F29206E51}" srcOrd="4" destOrd="0" presId="urn:microsoft.com/office/officeart/2005/8/layout/hProcess3"/>
    <dgm:cxn modelId="{8D7A41A9-1B86-476A-B383-E2FCEB7A2237}" type="presParOf" srcId="{7D79D71A-40D7-4309-BAEC-754CF732BA60}" destId="{298FFAC4-8DD3-48D8-ADC1-C057DF719642}" srcOrd="4" destOrd="0" presId="urn:microsoft.com/office/officeart/2005/8/layout/hProcess3"/>
    <dgm:cxn modelId="{9BD5B142-144E-4445-8DA9-9FA778E981AA}" type="presParOf" srcId="{7D79D71A-40D7-4309-BAEC-754CF732BA60}" destId="{8D5D6579-1815-48D6-AE95-66C603383161}" srcOrd="5" destOrd="0" presId="urn:microsoft.com/office/officeart/2005/8/layout/hProcess3"/>
    <dgm:cxn modelId="{C898F1E4-A52E-45F0-8662-F431B0697705}" type="presParOf" srcId="{8D5D6579-1815-48D6-AE95-66C603383161}" destId="{B05E33D3-0843-4F34-B93F-7AFB1C8FB5FB}" srcOrd="0" destOrd="0" presId="urn:microsoft.com/office/officeart/2005/8/layout/hProcess3"/>
    <dgm:cxn modelId="{425E6478-E30E-4C0E-84FA-CE9A1D2079B2}" type="presParOf" srcId="{8D5D6579-1815-48D6-AE95-66C603383161}" destId="{5A65D320-A2C5-47C1-9652-D83456EECC33}" srcOrd="1" destOrd="0" presId="urn:microsoft.com/office/officeart/2005/8/layout/hProcess3"/>
    <dgm:cxn modelId="{24093D96-88B3-4533-B4F7-1A6C796FFFEA}" type="presParOf" srcId="{8D5D6579-1815-48D6-AE95-66C603383161}" destId="{A635A6B3-09AC-48A7-BC6F-049E48E141E7}" srcOrd="2" destOrd="0" presId="urn:microsoft.com/office/officeart/2005/8/layout/hProcess3"/>
    <dgm:cxn modelId="{2F8C488D-A934-4466-BC2A-744D4F042751}" type="presParOf" srcId="{8D5D6579-1815-48D6-AE95-66C603383161}" destId="{6F37EC29-C4F3-4FDA-8FF0-5305C51839F4}" srcOrd="3" destOrd="0" presId="urn:microsoft.com/office/officeart/2005/8/layout/hProcess3"/>
    <dgm:cxn modelId="{BEC30AE4-4F36-4747-AACA-A70C8AA152EA}" type="presParOf" srcId="{8D5D6579-1815-48D6-AE95-66C603383161}" destId="{1C8AC959-F233-4458-B39A-9EE6A0D76C9B}" srcOrd="4" destOrd="0" presId="urn:microsoft.com/office/officeart/2005/8/layout/hProcess3"/>
    <dgm:cxn modelId="{1295AFF7-BD25-4DE3-989E-A283CF77B8A2}" type="presParOf" srcId="{7D79D71A-40D7-4309-BAEC-754CF732BA60}" destId="{27403186-BC97-4563-B4CE-015C9294B106}" srcOrd="6" destOrd="0" presId="urn:microsoft.com/office/officeart/2005/8/layout/hProcess3"/>
    <dgm:cxn modelId="{B24122B0-65F6-47F7-84AA-FDDB8747F7BF}" type="presParOf" srcId="{7D79D71A-40D7-4309-BAEC-754CF732BA60}" destId="{F2C9F221-34F5-46C9-B817-4C88B2479DD1}" srcOrd="7" destOrd="0" presId="urn:microsoft.com/office/officeart/2005/8/layout/hProcess3"/>
    <dgm:cxn modelId="{036F0C6E-C522-44A3-8EC9-07A80EE9518A}" type="presParOf" srcId="{F2C9F221-34F5-46C9-B817-4C88B2479DD1}" destId="{0A551212-BE82-4519-B957-4068250F026A}" srcOrd="0" destOrd="0" presId="urn:microsoft.com/office/officeart/2005/8/layout/hProcess3"/>
    <dgm:cxn modelId="{6BB3CC4C-12C4-4839-8624-40D1B7B0121A}" type="presParOf" srcId="{F2C9F221-34F5-46C9-B817-4C88B2479DD1}" destId="{8EA296D9-7B5E-4146-B33F-49E584842655}" srcOrd="1" destOrd="0" presId="urn:microsoft.com/office/officeart/2005/8/layout/hProcess3"/>
    <dgm:cxn modelId="{8DD17BD7-1029-4B5A-BD9D-12614BB062CF}" type="presParOf" srcId="{F2C9F221-34F5-46C9-B817-4C88B2479DD1}" destId="{35CE8056-09AA-4975-9691-3B373E87EE67}" srcOrd="2" destOrd="0" presId="urn:microsoft.com/office/officeart/2005/8/layout/hProcess3"/>
    <dgm:cxn modelId="{A20BD719-03D0-40BC-B60A-158B56FC285A}" type="presParOf" srcId="{F2C9F221-34F5-46C9-B817-4C88B2479DD1}" destId="{F566B1D3-A181-4589-A9E3-544A28CCA91E}" srcOrd="3" destOrd="0" presId="urn:microsoft.com/office/officeart/2005/8/layout/hProcess3"/>
    <dgm:cxn modelId="{B2DDBE7D-6C04-422E-AA62-9FBBAD70494D}" type="presParOf" srcId="{F2C9F221-34F5-46C9-B817-4C88B2479DD1}" destId="{00EFD622-9728-44F8-BC67-4D4B1BE0232A}" srcOrd="4" destOrd="0" presId="urn:microsoft.com/office/officeart/2005/8/layout/hProcess3"/>
    <dgm:cxn modelId="{C27EFF91-468A-46DB-B21B-A5081F365C75}" type="presParOf" srcId="{7D79D71A-40D7-4309-BAEC-754CF732BA60}" destId="{ACF8231F-9A7E-4843-8D48-548FFAE6A8BC}" srcOrd="8" destOrd="0" presId="urn:microsoft.com/office/officeart/2005/8/layout/hProcess3"/>
    <dgm:cxn modelId="{A95A4DBC-E074-4FFA-B2CE-75BB3877E90F}" type="presParOf" srcId="{7D79D71A-40D7-4309-BAEC-754CF732BA60}" destId="{405020B1-F51E-4539-9C42-18452FF5CD2F}" srcOrd="9" destOrd="0" presId="urn:microsoft.com/office/officeart/2005/8/layout/hProcess3"/>
    <dgm:cxn modelId="{048E5328-DE1D-494E-A562-1092C27A1D00}" type="presParOf" srcId="{7D79D71A-40D7-4309-BAEC-754CF732BA60}" destId="{9C66C17E-0D02-4CDB-AA1F-A625C394C790}" srcOrd="10"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83FD9CB-7D67-40F8-81AF-B7565C5B31EF}"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ru-RU"/>
        </a:p>
      </dgm:t>
    </dgm:pt>
    <dgm:pt modelId="{8CF1516D-33AF-44CC-8447-77FAC7E6D159}">
      <dgm:prSet phldrT="[Текст]" custT="1"/>
      <dgm:spPr/>
      <dgm:t>
        <a:bodyPr/>
        <a:lstStyle/>
        <a:p>
          <a:r>
            <a:rPr lang="ru-RU" sz="2000" b="1" dirty="0" smtClean="0">
              <a:solidFill>
                <a:schemeClr val="accent6">
                  <a:lumMod val="40000"/>
                  <a:lumOff val="60000"/>
                </a:schemeClr>
              </a:solidFill>
              <a:latin typeface="Times New Roman" panose="02020603050405020304" pitchFamily="18" charset="0"/>
              <a:cs typeface="Times New Roman" panose="02020603050405020304" pitchFamily="18" charset="0"/>
            </a:rPr>
            <a:t>Стоимостная оценка резервов подлежит ежегодному пересмотру и при необходимости корректировке до текущей обоснованной оценки.</a:t>
          </a:r>
          <a:endParaRPr lang="ru-RU" sz="2000" b="1" dirty="0">
            <a:solidFill>
              <a:schemeClr val="accent6">
                <a:lumMod val="40000"/>
                <a:lumOff val="60000"/>
              </a:schemeClr>
            </a:solidFill>
            <a:latin typeface="Times New Roman" panose="02020603050405020304" pitchFamily="18" charset="0"/>
            <a:cs typeface="Times New Roman" panose="02020603050405020304" pitchFamily="18" charset="0"/>
          </a:endParaRPr>
        </a:p>
      </dgm:t>
    </dgm:pt>
    <dgm:pt modelId="{871EC3A3-0D3F-40DB-BF4D-63E28DD93885}" type="parTrans" cxnId="{05D337D7-6E07-436F-BC39-DDCED74E019C}">
      <dgm:prSet/>
      <dgm:spPr/>
      <dgm:t>
        <a:bodyPr/>
        <a:lstStyle/>
        <a:p>
          <a:endParaRPr lang="ru-RU"/>
        </a:p>
      </dgm:t>
    </dgm:pt>
    <dgm:pt modelId="{6A15165D-C20E-44DC-BB3D-390DC9035F48}" type="sibTrans" cxnId="{05D337D7-6E07-436F-BC39-DDCED74E019C}">
      <dgm:prSet/>
      <dgm:spPr/>
      <dgm:t>
        <a:bodyPr/>
        <a:lstStyle/>
        <a:p>
          <a:endParaRPr lang="ru-RU"/>
        </a:p>
      </dgm:t>
    </dgm:pt>
    <dgm:pt modelId="{600E87F3-FD94-48F1-A9A6-B1F2E5048F0C}">
      <dgm:prSet custT="1"/>
      <dgm:spPr/>
      <dgm:t>
        <a:bodyPr/>
        <a:lstStyle/>
        <a:p>
          <a:r>
            <a:rPr lang="ru-RU" sz="2000" b="1" dirty="0" smtClean="0">
              <a:solidFill>
                <a:srgbClr val="002060"/>
              </a:solidFill>
              <a:latin typeface="Times New Roman" panose="02020603050405020304" pitchFamily="18" charset="0"/>
              <a:cs typeface="Times New Roman" panose="02020603050405020304" pitchFamily="18" charset="0"/>
            </a:rPr>
            <a:t>Пересмотр стоимостных оценок резервов осуществляется на годовую отчетную дату, а в случае реорганизации субъекта учета на дату составления последней бухгалтерской (финансовой) отчетности.</a:t>
          </a:r>
          <a:endParaRPr lang="ru-RU" sz="2000" b="1" dirty="0">
            <a:solidFill>
              <a:srgbClr val="002060"/>
            </a:solidFill>
            <a:latin typeface="Times New Roman" panose="02020603050405020304" pitchFamily="18" charset="0"/>
            <a:cs typeface="Times New Roman" panose="02020603050405020304" pitchFamily="18" charset="0"/>
          </a:endParaRPr>
        </a:p>
      </dgm:t>
    </dgm:pt>
    <dgm:pt modelId="{0AD5E46A-644A-4113-A37E-2AB42234137D}" type="parTrans" cxnId="{A5683936-4146-4D10-AA6B-BC1DD12888D9}">
      <dgm:prSet/>
      <dgm:spPr/>
      <dgm:t>
        <a:bodyPr/>
        <a:lstStyle/>
        <a:p>
          <a:endParaRPr lang="ru-RU"/>
        </a:p>
      </dgm:t>
    </dgm:pt>
    <dgm:pt modelId="{4A9E0A29-4BD5-4DE3-A25E-8333EBCCAE96}" type="sibTrans" cxnId="{A5683936-4146-4D10-AA6B-BC1DD12888D9}">
      <dgm:prSet/>
      <dgm:spPr/>
      <dgm:t>
        <a:bodyPr/>
        <a:lstStyle/>
        <a:p>
          <a:endParaRPr lang="ru-RU"/>
        </a:p>
      </dgm:t>
    </dgm:pt>
    <dgm:pt modelId="{1A329C92-4FD5-4318-9783-515DFB65C123}">
      <dgm:prSet custT="1"/>
      <dgm:spPr/>
      <dgm:t>
        <a:bodyPr/>
        <a:lstStyle/>
        <a:p>
          <a:r>
            <a:rPr lang="ru-RU" sz="2000" b="1" dirty="0" smtClean="0">
              <a:solidFill>
                <a:schemeClr val="bg2">
                  <a:lumMod val="25000"/>
                </a:schemeClr>
              </a:solidFill>
              <a:latin typeface="Times New Roman" panose="02020603050405020304" pitchFamily="18" charset="0"/>
              <a:cs typeface="Times New Roman" panose="02020603050405020304" pitchFamily="18" charset="0"/>
            </a:rPr>
            <a:t>При этом изменение стоимостных оценок резервов относится на финансовый результат текущего финансового года (Дт 0 401 20 XXX Кт 401 60 XXX).</a:t>
          </a:r>
          <a:endParaRPr lang="ru-RU" sz="2000" b="1" dirty="0">
            <a:solidFill>
              <a:schemeClr val="bg2">
                <a:lumMod val="25000"/>
              </a:schemeClr>
            </a:solidFill>
            <a:latin typeface="Times New Roman" panose="02020603050405020304" pitchFamily="18" charset="0"/>
            <a:cs typeface="Times New Roman" panose="02020603050405020304" pitchFamily="18" charset="0"/>
          </a:endParaRPr>
        </a:p>
      </dgm:t>
    </dgm:pt>
    <dgm:pt modelId="{06E0DBEB-D693-40A6-9568-B9BF1719BB48}" type="parTrans" cxnId="{16D84FE1-3940-493A-84A9-5FBDCB1BF497}">
      <dgm:prSet/>
      <dgm:spPr/>
      <dgm:t>
        <a:bodyPr/>
        <a:lstStyle/>
        <a:p>
          <a:endParaRPr lang="ru-RU"/>
        </a:p>
      </dgm:t>
    </dgm:pt>
    <dgm:pt modelId="{988224AE-5262-4B3E-828D-AB2451C204B3}" type="sibTrans" cxnId="{16D84FE1-3940-493A-84A9-5FBDCB1BF497}">
      <dgm:prSet/>
      <dgm:spPr/>
      <dgm:t>
        <a:bodyPr/>
        <a:lstStyle/>
        <a:p>
          <a:endParaRPr lang="ru-RU"/>
        </a:p>
      </dgm:t>
    </dgm:pt>
    <dgm:pt modelId="{6737C45F-202B-439D-9673-7836BA4090AC}">
      <dgm:prSet custT="1"/>
      <dgm:spPr/>
      <dgm:t>
        <a:bodyPr/>
        <a:lstStyle/>
        <a:p>
          <a:r>
            <a:rPr lang="ru-RU" sz="2000" b="1" dirty="0" smtClean="0">
              <a:solidFill>
                <a:srgbClr val="003300"/>
              </a:solidFill>
              <a:latin typeface="Times New Roman" panose="02020603050405020304" pitchFamily="18" charset="0"/>
              <a:cs typeface="Times New Roman" panose="02020603050405020304" pitchFamily="18" charset="0"/>
            </a:rPr>
            <a:t>Исключение составляет пересмотр стоимостной оценки резерва на демонтаж и вывод основных средств из эксплуатации не связанной с приближением срока исполнения обязательства.</a:t>
          </a:r>
          <a:endParaRPr lang="ru-RU" sz="2000" b="1" dirty="0">
            <a:solidFill>
              <a:srgbClr val="003300"/>
            </a:solidFill>
            <a:latin typeface="Times New Roman" panose="02020603050405020304" pitchFamily="18" charset="0"/>
            <a:cs typeface="Times New Roman" panose="02020603050405020304" pitchFamily="18" charset="0"/>
          </a:endParaRPr>
        </a:p>
      </dgm:t>
    </dgm:pt>
    <dgm:pt modelId="{A4258EC9-34AB-481B-B6B7-7847C86EB753}" type="parTrans" cxnId="{6A0043D6-C037-4865-BFFF-6326547D6D59}">
      <dgm:prSet/>
      <dgm:spPr/>
      <dgm:t>
        <a:bodyPr/>
        <a:lstStyle/>
        <a:p>
          <a:endParaRPr lang="ru-RU"/>
        </a:p>
      </dgm:t>
    </dgm:pt>
    <dgm:pt modelId="{85B0985E-BE20-4238-AE52-3546E76EF352}" type="sibTrans" cxnId="{6A0043D6-C037-4865-BFFF-6326547D6D59}">
      <dgm:prSet/>
      <dgm:spPr/>
      <dgm:t>
        <a:bodyPr/>
        <a:lstStyle/>
        <a:p>
          <a:endParaRPr lang="ru-RU"/>
        </a:p>
      </dgm:t>
    </dgm:pt>
    <dgm:pt modelId="{766D6743-95E0-4ED6-8BBF-84E2B7A33A89}" type="pres">
      <dgm:prSet presAssocID="{183FD9CB-7D67-40F8-81AF-B7565C5B31EF}" presName="outerComposite" presStyleCnt="0">
        <dgm:presLayoutVars>
          <dgm:chMax val="5"/>
          <dgm:dir/>
          <dgm:resizeHandles val="exact"/>
        </dgm:presLayoutVars>
      </dgm:prSet>
      <dgm:spPr/>
      <dgm:t>
        <a:bodyPr/>
        <a:lstStyle/>
        <a:p>
          <a:endParaRPr lang="ru-RU"/>
        </a:p>
      </dgm:t>
    </dgm:pt>
    <dgm:pt modelId="{C37DFD14-4A8F-4A15-B96A-7FA357CF4DB7}" type="pres">
      <dgm:prSet presAssocID="{183FD9CB-7D67-40F8-81AF-B7565C5B31EF}" presName="dummyMaxCanvas" presStyleCnt="0">
        <dgm:presLayoutVars/>
      </dgm:prSet>
      <dgm:spPr/>
    </dgm:pt>
    <dgm:pt modelId="{9BA58B19-31E7-499E-A0FE-9DC7405D9A53}" type="pres">
      <dgm:prSet presAssocID="{183FD9CB-7D67-40F8-81AF-B7565C5B31EF}" presName="FourNodes_1" presStyleLbl="node1" presStyleIdx="0" presStyleCnt="4">
        <dgm:presLayoutVars>
          <dgm:bulletEnabled val="1"/>
        </dgm:presLayoutVars>
      </dgm:prSet>
      <dgm:spPr/>
      <dgm:t>
        <a:bodyPr/>
        <a:lstStyle/>
        <a:p>
          <a:endParaRPr lang="ru-RU"/>
        </a:p>
      </dgm:t>
    </dgm:pt>
    <dgm:pt modelId="{41F08D71-01F3-4DBF-963E-AA783AB49689}" type="pres">
      <dgm:prSet presAssocID="{183FD9CB-7D67-40F8-81AF-B7565C5B31EF}" presName="FourNodes_2" presStyleLbl="node1" presStyleIdx="1" presStyleCnt="4">
        <dgm:presLayoutVars>
          <dgm:bulletEnabled val="1"/>
        </dgm:presLayoutVars>
      </dgm:prSet>
      <dgm:spPr/>
      <dgm:t>
        <a:bodyPr/>
        <a:lstStyle/>
        <a:p>
          <a:endParaRPr lang="ru-RU"/>
        </a:p>
      </dgm:t>
    </dgm:pt>
    <dgm:pt modelId="{5324404E-D525-4B90-AB4B-8B9A360E1741}" type="pres">
      <dgm:prSet presAssocID="{183FD9CB-7D67-40F8-81AF-B7565C5B31EF}" presName="FourNodes_3" presStyleLbl="node1" presStyleIdx="2" presStyleCnt="4">
        <dgm:presLayoutVars>
          <dgm:bulletEnabled val="1"/>
        </dgm:presLayoutVars>
      </dgm:prSet>
      <dgm:spPr/>
      <dgm:t>
        <a:bodyPr/>
        <a:lstStyle/>
        <a:p>
          <a:endParaRPr lang="ru-RU"/>
        </a:p>
      </dgm:t>
    </dgm:pt>
    <dgm:pt modelId="{DAA72858-D20C-4184-A45C-2E679031FD99}" type="pres">
      <dgm:prSet presAssocID="{183FD9CB-7D67-40F8-81AF-B7565C5B31EF}" presName="FourNodes_4" presStyleLbl="node1" presStyleIdx="3" presStyleCnt="4">
        <dgm:presLayoutVars>
          <dgm:bulletEnabled val="1"/>
        </dgm:presLayoutVars>
      </dgm:prSet>
      <dgm:spPr/>
      <dgm:t>
        <a:bodyPr/>
        <a:lstStyle/>
        <a:p>
          <a:endParaRPr lang="ru-RU"/>
        </a:p>
      </dgm:t>
    </dgm:pt>
    <dgm:pt modelId="{5DA16AFF-83E2-4803-A0F9-E5A99062A742}" type="pres">
      <dgm:prSet presAssocID="{183FD9CB-7D67-40F8-81AF-B7565C5B31EF}" presName="FourConn_1-2" presStyleLbl="fgAccFollowNode1" presStyleIdx="0" presStyleCnt="3">
        <dgm:presLayoutVars>
          <dgm:bulletEnabled val="1"/>
        </dgm:presLayoutVars>
      </dgm:prSet>
      <dgm:spPr/>
      <dgm:t>
        <a:bodyPr/>
        <a:lstStyle/>
        <a:p>
          <a:endParaRPr lang="ru-RU"/>
        </a:p>
      </dgm:t>
    </dgm:pt>
    <dgm:pt modelId="{CE1A22EA-16D8-4914-BF3F-013A17962C2A}" type="pres">
      <dgm:prSet presAssocID="{183FD9CB-7D67-40F8-81AF-B7565C5B31EF}" presName="FourConn_2-3" presStyleLbl="fgAccFollowNode1" presStyleIdx="1" presStyleCnt="3">
        <dgm:presLayoutVars>
          <dgm:bulletEnabled val="1"/>
        </dgm:presLayoutVars>
      </dgm:prSet>
      <dgm:spPr/>
      <dgm:t>
        <a:bodyPr/>
        <a:lstStyle/>
        <a:p>
          <a:endParaRPr lang="ru-RU"/>
        </a:p>
      </dgm:t>
    </dgm:pt>
    <dgm:pt modelId="{C4893558-851C-443B-8292-67A67DD48A5B}" type="pres">
      <dgm:prSet presAssocID="{183FD9CB-7D67-40F8-81AF-B7565C5B31EF}" presName="FourConn_3-4" presStyleLbl="fgAccFollowNode1" presStyleIdx="2" presStyleCnt="3">
        <dgm:presLayoutVars>
          <dgm:bulletEnabled val="1"/>
        </dgm:presLayoutVars>
      </dgm:prSet>
      <dgm:spPr/>
      <dgm:t>
        <a:bodyPr/>
        <a:lstStyle/>
        <a:p>
          <a:endParaRPr lang="ru-RU"/>
        </a:p>
      </dgm:t>
    </dgm:pt>
    <dgm:pt modelId="{27CF3F65-1CCC-4166-B610-4542BD9FCFDF}" type="pres">
      <dgm:prSet presAssocID="{183FD9CB-7D67-40F8-81AF-B7565C5B31EF}" presName="FourNodes_1_text" presStyleLbl="node1" presStyleIdx="3" presStyleCnt="4">
        <dgm:presLayoutVars>
          <dgm:bulletEnabled val="1"/>
        </dgm:presLayoutVars>
      </dgm:prSet>
      <dgm:spPr/>
      <dgm:t>
        <a:bodyPr/>
        <a:lstStyle/>
        <a:p>
          <a:endParaRPr lang="ru-RU"/>
        </a:p>
      </dgm:t>
    </dgm:pt>
    <dgm:pt modelId="{E76FC9D5-0AFC-4142-928C-3BAFFC7C25C2}" type="pres">
      <dgm:prSet presAssocID="{183FD9CB-7D67-40F8-81AF-B7565C5B31EF}" presName="FourNodes_2_text" presStyleLbl="node1" presStyleIdx="3" presStyleCnt="4">
        <dgm:presLayoutVars>
          <dgm:bulletEnabled val="1"/>
        </dgm:presLayoutVars>
      </dgm:prSet>
      <dgm:spPr/>
      <dgm:t>
        <a:bodyPr/>
        <a:lstStyle/>
        <a:p>
          <a:endParaRPr lang="ru-RU"/>
        </a:p>
      </dgm:t>
    </dgm:pt>
    <dgm:pt modelId="{CB6006FE-B4B9-402F-B4CB-39D2808C9AEE}" type="pres">
      <dgm:prSet presAssocID="{183FD9CB-7D67-40F8-81AF-B7565C5B31EF}" presName="FourNodes_3_text" presStyleLbl="node1" presStyleIdx="3" presStyleCnt="4">
        <dgm:presLayoutVars>
          <dgm:bulletEnabled val="1"/>
        </dgm:presLayoutVars>
      </dgm:prSet>
      <dgm:spPr/>
      <dgm:t>
        <a:bodyPr/>
        <a:lstStyle/>
        <a:p>
          <a:endParaRPr lang="ru-RU"/>
        </a:p>
      </dgm:t>
    </dgm:pt>
    <dgm:pt modelId="{C6D998FD-00C1-4D6E-AACF-DE83E71BA208}" type="pres">
      <dgm:prSet presAssocID="{183FD9CB-7D67-40F8-81AF-B7565C5B31EF}" presName="FourNodes_4_text" presStyleLbl="node1" presStyleIdx="3" presStyleCnt="4">
        <dgm:presLayoutVars>
          <dgm:bulletEnabled val="1"/>
        </dgm:presLayoutVars>
      </dgm:prSet>
      <dgm:spPr/>
      <dgm:t>
        <a:bodyPr/>
        <a:lstStyle/>
        <a:p>
          <a:endParaRPr lang="ru-RU"/>
        </a:p>
      </dgm:t>
    </dgm:pt>
  </dgm:ptLst>
  <dgm:cxnLst>
    <dgm:cxn modelId="{C7AF73E3-58F9-4237-ADDA-5FE66B0CBCED}" type="presOf" srcId="{988224AE-5262-4B3E-828D-AB2451C204B3}" destId="{C4893558-851C-443B-8292-67A67DD48A5B}" srcOrd="0" destOrd="0" presId="urn:microsoft.com/office/officeart/2005/8/layout/vProcess5"/>
    <dgm:cxn modelId="{45FE1945-2BC8-43F0-8086-54E6EBF8191D}" type="presOf" srcId="{600E87F3-FD94-48F1-A9A6-B1F2E5048F0C}" destId="{41F08D71-01F3-4DBF-963E-AA783AB49689}" srcOrd="0" destOrd="0" presId="urn:microsoft.com/office/officeart/2005/8/layout/vProcess5"/>
    <dgm:cxn modelId="{EC1D363E-9F23-4FFD-8F7B-C1CBB74AC981}" type="presOf" srcId="{6A15165D-C20E-44DC-BB3D-390DC9035F48}" destId="{5DA16AFF-83E2-4803-A0F9-E5A99062A742}" srcOrd="0" destOrd="0" presId="urn:microsoft.com/office/officeart/2005/8/layout/vProcess5"/>
    <dgm:cxn modelId="{055FE032-D9A4-4DE9-95B4-44564748939A}" type="presOf" srcId="{183FD9CB-7D67-40F8-81AF-B7565C5B31EF}" destId="{766D6743-95E0-4ED6-8BBF-84E2B7A33A89}" srcOrd="0" destOrd="0" presId="urn:microsoft.com/office/officeart/2005/8/layout/vProcess5"/>
    <dgm:cxn modelId="{16D84FE1-3940-493A-84A9-5FBDCB1BF497}" srcId="{183FD9CB-7D67-40F8-81AF-B7565C5B31EF}" destId="{1A329C92-4FD5-4318-9783-515DFB65C123}" srcOrd="2" destOrd="0" parTransId="{06E0DBEB-D693-40A6-9568-B9BF1719BB48}" sibTransId="{988224AE-5262-4B3E-828D-AB2451C204B3}"/>
    <dgm:cxn modelId="{E0C7753F-14E9-4363-9D64-04E580159CA3}" type="presOf" srcId="{8CF1516D-33AF-44CC-8447-77FAC7E6D159}" destId="{27CF3F65-1CCC-4166-B610-4542BD9FCFDF}" srcOrd="1" destOrd="0" presId="urn:microsoft.com/office/officeart/2005/8/layout/vProcess5"/>
    <dgm:cxn modelId="{05D337D7-6E07-436F-BC39-DDCED74E019C}" srcId="{183FD9CB-7D67-40F8-81AF-B7565C5B31EF}" destId="{8CF1516D-33AF-44CC-8447-77FAC7E6D159}" srcOrd="0" destOrd="0" parTransId="{871EC3A3-0D3F-40DB-BF4D-63E28DD93885}" sibTransId="{6A15165D-C20E-44DC-BB3D-390DC9035F48}"/>
    <dgm:cxn modelId="{322D7DC4-DA99-4FBC-9D41-203E3370F672}" type="presOf" srcId="{600E87F3-FD94-48F1-A9A6-B1F2E5048F0C}" destId="{E76FC9D5-0AFC-4142-928C-3BAFFC7C25C2}" srcOrd="1" destOrd="0" presId="urn:microsoft.com/office/officeart/2005/8/layout/vProcess5"/>
    <dgm:cxn modelId="{D86DD88C-1F0E-4719-BDA2-39353B2C052A}" type="presOf" srcId="{6737C45F-202B-439D-9673-7836BA4090AC}" destId="{C6D998FD-00C1-4D6E-AACF-DE83E71BA208}" srcOrd="1" destOrd="0" presId="urn:microsoft.com/office/officeart/2005/8/layout/vProcess5"/>
    <dgm:cxn modelId="{F93F0D85-97AD-4C5B-8E8B-E3250408248B}" type="presOf" srcId="{8CF1516D-33AF-44CC-8447-77FAC7E6D159}" destId="{9BA58B19-31E7-499E-A0FE-9DC7405D9A53}" srcOrd="0" destOrd="0" presId="urn:microsoft.com/office/officeart/2005/8/layout/vProcess5"/>
    <dgm:cxn modelId="{6A0043D6-C037-4865-BFFF-6326547D6D59}" srcId="{183FD9CB-7D67-40F8-81AF-B7565C5B31EF}" destId="{6737C45F-202B-439D-9673-7836BA4090AC}" srcOrd="3" destOrd="0" parTransId="{A4258EC9-34AB-481B-B6B7-7847C86EB753}" sibTransId="{85B0985E-BE20-4238-AE52-3546E76EF352}"/>
    <dgm:cxn modelId="{C6423D24-3253-42AB-A2D8-A2C125BEBB23}" type="presOf" srcId="{1A329C92-4FD5-4318-9783-515DFB65C123}" destId="{CB6006FE-B4B9-402F-B4CB-39D2808C9AEE}" srcOrd="1" destOrd="0" presId="urn:microsoft.com/office/officeart/2005/8/layout/vProcess5"/>
    <dgm:cxn modelId="{A5683936-4146-4D10-AA6B-BC1DD12888D9}" srcId="{183FD9CB-7D67-40F8-81AF-B7565C5B31EF}" destId="{600E87F3-FD94-48F1-A9A6-B1F2E5048F0C}" srcOrd="1" destOrd="0" parTransId="{0AD5E46A-644A-4113-A37E-2AB42234137D}" sibTransId="{4A9E0A29-4BD5-4DE3-A25E-8333EBCCAE96}"/>
    <dgm:cxn modelId="{2D86D255-E597-49CA-8E43-1B7C7BE6AEB0}" type="presOf" srcId="{4A9E0A29-4BD5-4DE3-A25E-8333EBCCAE96}" destId="{CE1A22EA-16D8-4914-BF3F-013A17962C2A}" srcOrd="0" destOrd="0" presId="urn:microsoft.com/office/officeart/2005/8/layout/vProcess5"/>
    <dgm:cxn modelId="{513EF09F-95CE-41E7-9595-558B6424F5CE}" type="presOf" srcId="{1A329C92-4FD5-4318-9783-515DFB65C123}" destId="{5324404E-D525-4B90-AB4B-8B9A360E1741}" srcOrd="0" destOrd="0" presId="urn:microsoft.com/office/officeart/2005/8/layout/vProcess5"/>
    <dgm:cxn modelId="{8A3875B1-6870-44AD-BC14-4B45534AE93A}" type="presOf" srcId="{6737C45F-202B-439D-9673-7836BA4090AC}" destId="{DAA72858-D20C-4184-A45C-2E679031FD99}" srcOrd="0" destOrd="0" presId="urn:microsoft.com/office/officeart/2005/8/layout/vProcess5"/>
    <dgm:cxn modelId="{B10EFBF8-F4EA-4E7C-8884-4D093D5B8446}" type="presParOf" srcId="{766D6743-95E0-4ED6-8BBF-84E2B7A33A89}" destId="{C37DFD14-4A8F-4A15-B96A-7FA357CF4DB7}" srcOrd="0" destOrd="0" presId="urn:microsoft.com/office/officeart/2005/8/layout/vProcess5"/>
    <dgm:cxn modelId="{BC5B3D8A-8BE5-4E6D-AF8C-C77EB440562B}" type="presParOf" srcId="{766D6743-95E0-4ED6-8BBF-84E2B7A33A89}" destId="{9BA58B19-31E7-499E-A0FE-9DC7405D9A53}" srcOrd="1" destOrd="0" presId="urn:microsoft.com/office/officeart/2005/8/layout/vProcess5"/>
    <dgm:cxn modelId="{B198E646-F8AA-458C-8B09-0979D8870536}" type="presParOf" srcId="{766D6743-95E0-4ED6-8BBF-84E2B7A33A89}" destId="{41F08D71-01F3-4DBF-963E-AA783AB49689}" srcOrd="2" destOrd="0" presId="urn:microsoft.com/office/officeart/2005/8/layout/vProcess5"/>
    <dgm:cxn modelId="{D0946AF0-DBCC-490A-8EC8-EA70BE8028F6}" type="presParOf" srcId="{766D6743-95E0-4ED6-8BBF-84E2B7A33A89}" destId="{5324404E-D525-4B90-AB4B-8B9A360E1741}" srcOrd="3" destOrd="0" presId="urn:microsoft.com/office/officeart/2005/8/layout/vProcess5"/>
    <dgm:cxn modelId="{56CE08D5-FAF6-4212-A803-ADF360585AD0}" type="presParOf" srcId="{766D6743-95E0-4ED6-8BBF-84E2B7A33A89}" destId="{DAA72858-D20C-4184-A45C-2E679031FD99}" srcOrd="4" destOrd="0" presId="urn:microsoft.com/office/officeart/2005/8/layout/vProcess5"/>
    <dgm:cxn modelId="{94A12D77-D1F3-490E-818D-F76A50871229}" type="presParOf" srcId="{766D6743-95E0-4ED6-8BBF-84E2B7A33A89}" destId="{5DA16AFF-83E2-4803-A0F9-E5A99062A742}" srcOrd="5" destOrd="0" presId="urn:microsoft.com/office/officeart/2005/8/layout/vProcess5"/>
    <dgm:cxn modelId="{4466287C-C219-4A44-B128-0AFDF7F30C82}" type="presParOf" srcId="{766D6743-95E0-4ED6-8BBF-84E2B7A33A89}" destId="{CE1A22EA-16D8-4914-BF3F-013A17962C2A}" srcOrd="6" destOrd="0" presId="urn:microsoft.com/office/officeart/2005/8/layout/vProcess5"/>
    <dgm:cxn modelId="{C08D12DF-4A2C-40A0-90FE-02E804448191}" type="presParOf" srcId="{766D6743-95E0-4ED6-8BBF-84E2B7A33A89}" destId="{C4893558-851C-443B-8292-67A67DD48A5B}" srcOrd="7" destOrd="0" presId="urn:microsoft.com/office/officeart/2005/8/layout/vProcess5"/>
    <dgm:cxn modelId="{7E714F11-2071-4197-B2E3-C0B350D25B7A}" type="presParOf" srcId="{766D6743-95E0-4ED6-8BBF-84E2B7A33A89}" destId="{27CF3F65-1CCC-4166-B610-4542BD9FCFDF}" srcOrd="8" destOrd="0" presId="urn:microsoft.com/office/officeart/2005/8/layout/vProcess5"/>
    <dgm:cxn modelId="{052A5390-A338-4536-8F25-CA79AD28F6E9}" type="presParOf" srcId="{766D6743-95E0-4ED6-8BBF-84E2B7A33A89}" destId="{E76FC9D5-0AFC-4142-928C-3BAFFC7C25C2}" srcOrd="9" destOrd="0" presId="urn:microsoft.com/office/officeart/2005/8/layout/vProcess5"/>
    <dgm:cxn modelId="{8B19771B-9AEF-4BDF-93EC-C0E3E0FCFE90}" type="presParOf" srcId="{766D6743-95E0-4ED6-8BBF-84E2B7A33A89}" destId="{CB6006FE-B4B9-402F-B4CB-39D2808C9AEE}" srcOrd="10" destOrd="0" presId="urn:microsoft.com/office/officeart/2005/8/layout/vProcess5"/>
    <dgm:cxn modelId="{30C73937-8A78-427E-87F2-A985589C3F5F}" type="presParOf" srcId="{766D6743-95E0-4ED6-8BBF-84E2B7A33A89}" destId="{C6D998FD-00C1-4D6E-AACF-DE83E71BA208}"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60A1C98-54AF-4AFC-903A-516B3116737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061FFE9-BEC5-4B6F-A4EA-606ACBBE0175}">
      <dgm:prSet phldrT="[Текст]" custT="1"/>
      <dgm:spPr>
        <a:solidFill>
          <a:srgbClr val="51DCD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solidFill>
                <a:schemeClr val="bg2">
                  <a:lumMod val="10000"/>
                </a:schemeClr>
              </a:solidFill>
              <a:latin typeface="Times New Roman" panose="02020603050405020304" pitchFamily="18" charset="0"/>
              <a:cs typeface="Times New Roman" panose="02020603050405020304" pitchFamily="18" charset="0"/>
            </a:rPr>
            <a:t>при признании затрат и  при признании кредиторской задолженности по выполнению обязательства, по которому резерв был создан, и отражается в бюджетном (бухгалтерском) учете по дебету счета 0 401 60 xxx "Резервы предстоящих расходов" и кредиту счета 0 302 xx 73x "Увеличение кредиторской задолженности по принятым обязательствам"</a:t>
          </a:r>
          <a:endParaRPr lang="ru-RU" sz="1800" dirty="0">
            <a:solidFill>
              <a:schemeClr val="bg2">
                <a:lumMod val="10000"/>
              </a:schemeClr>
            </a:solidFill>
            <a:latin typeface="Times New Roman" panose="02020603050405020304" pitchFamily="18" charset="0"/>
            <a:cs typeface="Times New Roman" panose="02020603050405020304" pitchFamily="18" charset="0"/>
          </a:endParaRPr>
        </a:p>
      </dgm:t>
    </dgm:pt>
    <dgm:pt modelId="{AD5E50D7-C10E-4A63-81E1-1CAAE89A794D}" type="parTrans" cxnId="{FFE4D8EE-FD07-4CF0-BD92-52DF72953754}">
      <dgm:prSet/>
      <dgm:spPr/>
      <dgm:t>
        <a:bodyPr/>
        <a:lstStyle/>
        <a:p>
          <a:endParaRPr lang="ru-RU"/>
        </a:p>
      </dgm:t>
    </dgm:pt>
    <dgm:pt modelId="{687FBB77-F8B0-4F9F-82C9-B136C340F995}" type="sibTrans" cxnId="{FFE4D8EE-FD07-4CF0-BD92-52DF72953754}">
      <dgm:prSet/>
      <dgm:spPr/>
      <dgm:t>
        <a:bodyPr/>
        <a:lstStyle/>
        <a:p>
          <a:endParaRPr lang="ru-RU"/>
        </a:p>
      </dgm:t>
    </dgm:pt>
    <dgm:pt modelId="{89556833-88B4-4647-92F8-1214F66664EB}">
      <dgm:prSet custT="1"/>
      <dgm:spPr>
        <a:solidFill>
          <a:srgbClr val="51DCDF"/>
        </a:solidFill>
        <a:ln w="3492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solidFill>
                <a:schemeClr val="bg2">
                  <a:lumMod val="10000"/>
                </a:schemeClr>
              </a:solidFill>
              <a:latin typeface="Times New Roman" panose="02020603050405020304" pitchFamily="18" charset="0"/>
              <a:cs typeface="Times New Roman" panose="02020603050405020304" pitchFamily="18" charset="0"/>
            </a:rPr>
            <a:t>в случае избыточности суммы признанного резерва или в случае прекращения выполнения условий признания резерва, неиспользованная сумма резерва списывается с отнесением на уменьшение расходов (финансового результата) текущего периода и отражается в бюджетном (бухгалтерском) учете по дебету счета 0 401 60 xxx "Резервы предстоящих расходов" и кредиту счета 0 401 20 xxx "Расходы текущего финансового года"</a:t>
          </a:r>
          <a:endParaRPr lang="ru-RU" sz="1800" dirty="0">
            <a:solidFill>
              <a:schemeClr val="bg2">
                <a:lumMod val="10000"/>
              </a:schemeClr>
            </a:solidFill>
            <a:latin typeface="Times New Roman" panose="02020603050405020304" pitchFamily="18" charset="0"/>
            <a:cs typeface="Times New Roman" panose="02020603050405020304" pitchFamily="18" charset="0"/>
          </a:endParaRPr>
        </a:p>
      </dgm:t>
    </dgm:pt>
    <dgm:pt modelId="{C0BA5E1D-517D-4573-9153-B75EFD8A2926}" type="parTrans" cxnId="{987C5995-B3E3-4D33-BD26-AB5BE59C001B}">
      <dgm:prSet/>
      <dgm:spPr/>
      <dgm:t>
        <a:bodyPr/>
        <a:lstStyle/>
        <a:p>
          <a:endParaRPr lang="ru-RU"/>
        </a:p>
      </dgm:t>
    </dgm:pt>
    <dgm:pt modelId="{BA088F24-F29E-45AC-B5AE-087C2713A957}" type="sibTrans" cxnId="{987C5995-B3E3-4D33-BD26-AB5BE59C001B}">
      <dgm:prSet/>
      <dgm:spPr/>
      <dgm:t>
        <a:bodyPr/>
        <a:lstStyle/>
        <a:p>
          <a:endParaRPr lang="ru-RU"/>
        </a:p>
      </dgm:t>
    </dgm:pt>
    <dgm:pt modelId="{6B92267B-7296-4FA8-846F-DEA946AC581D}">
      <dgm:prSet custT="1"/>
      <dgm:spPr>
        <a:solidFill>
          <a:srgbClr val="51DCD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latin typeface="Times New Roman" panose="02020603050405020304" pitchFamily="18" charset="0"/>
              <a:cs typeface="Times New Roman" panose="02020603050405020304" pitchFamily="18" charset="0"/>
            </a:rPr>
            <a:t> </a:t>
          </a:r>
          <a:r>
            <a:rPr lang="ru-RU" sz="1800" dirty="0" smtClean="0">
              <a:solidFill>
                <a:schemeClr val="bg2">
                  <a:lumMod val="10000"/>
                </a:schemeClr>
              </a:solidFill>
              <a:latin typeface="Times New Roman" panose="02020603050405020304" pitchFamily="18" charset="0"/>
              <a:cs typeface="Times New Roman" panose="02020603050405020304" pitchFamily="18" charset="0"/>
            </a:rPr>
            <a:t>в случае недостаточности суммы признанного резерва разница между суммой признанного резерва и затратами по исполнению обязательства признается расходами (затратами) текущего периода</a:t>
          </a:r>
          <a:endParaRPr lang="ru-RU" sz="1800" dirty="0">
            <a:solidFill>
              <a:schemeClr val="bg2">
                <a:lumMod val="10000"/>
              </a:schemeClr>
            </a:solidFill>
            <a:latin typeface="Times New Roman" panose="02020603050405020304" pitchFamily="18" charset="0"/>
            <a:cs typeface="Times New Roman" panose="02020603050405020304" pitchFamily="18" charset="0"/>
          </a:endParaRPr>
        </a:p>
      </dgm:t>
    </dgm:pt>
    <dgm:pt modelId="{3B3532E4-51E0-45F9-AC7A-040840B1C57E}" type="parTrans" cxnId="{2442D324-4352-402C-90E7-F2B06F982191}">
      <dgm:prSet/>
      <dgm:spPr/>
      <dgm:t>
        <a:bodyPr/>
        <a:lstStyle/>
        <a:p>
          <a:endParaRPr lang="ru-RU"/>
        </a:p>
      </dgm:t>
    </dgm:pt>
    <dgm:pt modelId="{C6D71809-E47A-4A4C-8B41-4977223BA9EC}" type="sibTrans" cxnId="{2442D324-4352-402C-90E7-F2B06F982191}">
      <dgm:prSet/>
      <dgm:spPr/>
      <dgm:t>
        <a:bodyPr/>
        <a:lstStyle/>
        <a:p>
          <a:endParaRPr lang="ru-RU"/>
        </a:p>
      </dgm:t>
    </dgm:pt>
    <dgm:pt modelId="{334F46FA-E756-4E64-9EEA-A66C063B2812}" type="pres">
      <dgm:prSet presAssocID="{760A1C98-54AF-4AFC-903A-516B31167373}" presName="diagram" presStyleCnt="0">
        <dgm:presLayoutVars>
          <dgm:dir/>
          <dgm:resizeHandles val="exact"/>
        </dgm:presLayoutVars>
      </dgm:prSet>
      <dgm:spPr/>
      <dgm:t>
        <a:bodyPr/>
        <a:lstStyle/>
        <a:p>
          <a:endParaRPr lang="ru-RU"/>
        </a:p>
      </dgm:t>
    </dgm:pt>
    <dgm:pt modelId="{A3016B77-EE28-4929-BD85-A16AD6A88522}" type="pres">
      <dgm:prSet presAssocID="{A061FFE9-BEC5-4B6F-A4EA-606ACBBE0175}" presName="node" presStyleLbl="node1" presStyleIdx="0" presStyleCnt="3" custScaleY="204670" custLinFactNeighborX="-361" custLinFactNeighborY="10796">
        <dgm:presLayoutVars>
          <dgm:bulletEnabled val="1"/>
        </dgm:presLayoutVars>
      </dgm:prSet>
      <dgm:spPr/>
      <dgm:t>
        <a:bodyPr/>
        <a:lstStyle/>
        <a:p>
          <a:endParaRPr lang="ru-RU"/>
        </a:p>
      </dgm:t>
    </dgm:pt>
    <dgm:pt modelId="{CDDBA33F-43F9-4B41-9938-1344053D010C}" type="pres">
      <dgm:prSet presAssocID="{687FBB77-F8B0-4F9F-82C9-B136C340F995}" presName="sibTrans" presStyleCnt="0"/>
      <dgm:spPr/>
    </dgm:pt>
    <dgm:pt modelId="{C3D21057-07A0-4FF5-A5ED-A4AC66F242A8}" type="pres">
      <dgm:prSet presAssocID="{89556833-88B4-4647-92F8-1214F66664EB}" presName="node" presStyleLbl="node1" presStyleIdx="1" presStyleCnt="3" custScaleY="204608" custLinFactNeighborX="-3204" custLinFactNeighborY="5475">
        <dgm:presLayoutVars>
          <dgm:bulletEnabled val="1"/>
        </dgm:presLayoutVars>
      </dgm:prSet>
      <dgm:spPr/>
      <dgm:t>
        <a:bodyPr/>
        <a:lstStyle/>
        <a:p>
          <a:endParaRPr lang="ru-RU"/>
        </a:p>
      </dgm:t>
    </dgm:pt>
    <dgm:pt modelId="{827D295F-5D11-4DF4-807C-D12632049074}" type="pres">
      <dgm:prSet presAssocID="{BA088F24-F29E-45AC-B5AE-087C2713A957}" presName="sibTrans" presStyleCnt="0"/>
      <dgm:spPr/>
    </dgm:pt>
    <dgm:pt modelId="{085090B1-9255-440E-AFD9-31046BE54F1C}" type="pres">
      <dgm:prSet presAssocID="{6B92267B-7296-4FA8-846F-DEA946AC581D}" presName="node" presStyleLbl="node1" presStyleIdx="2" presStyleCnt="3" custScaleY="204608" custLinFactNeighborX="-3195" custLinFactNeighborY="5282">
        <dgm:presLayoutVars>
          <dgm:bulletEnabled val="1"/>
        </dgm:presLayoutVars>
      </dgm:prSet>
      <dgm:spPr/>
      <dgm:t>
        <a:bodyPr/>
        <a:lstStyle/>
        <a:p>
          <a:endParaRPr lang="ru-RU"/>
        </a:p>
      </dgm:t>
    </dgm:pt>
  </dgm:ptLst>
  <dgm:cxnLst>
    <dgm:cxn modelId="{5672AC06-0414-4C02-8B30-1D1EC725FE4F}" type="presOf" srcId="{6B92267B-7296-4FA8-846F-DEA946AC581D}" destId="{085090B1-9255-440E-AFD9-31046BE54F1C}" srcOrd="0" destOrd="0" presId="urn:microsoft.com/office/officeart/2005/8/layout/default"/>
    <dgm:cxn modelId="{0F299213-7032-4079-B381-32285D35B9C7}" type="presOf" srcId="{760A1C98-54AF-4AFC-903A-516B31167373}" destId="{334F46FA-E756-4E64-9EEA-A66C063B2812}" srcOrd="0" destOrd="0" presId="urn:microsoft.com/office/officeart/2005/8/layout/default"/>
    <dgm:cxn modelId="{FFE4D8EE-FD07-4CF0-BD92-52DF72953754}" srcId="{760A1C98-54AF-4AFC-903A-516B31167373}" destId="{A061FFE9-BEC5-4B6F-A4EA-606ACBBE0175}" srcOrd="0" destOrd="0" parTransId="{AD5E50D7-C10E-4A63-81E1-1CAAE89A794D}" sibTransId="{687FBB77-F8B0-4F9F-82C9-B136C340F995}"/>
    <dgm:cxn modelId="{987C5995-B3E3-4D33-BD26-AB5BE59C001B}" srcId="{760A1C98-54AF-4AFC-903A-516B31167373}" destId="{89556833-88B4-4647-92F8-1214F66664EB}" srcOrd="1" destOrd="0" parTransId="{C0BA5E1D-517D-4573-9153-B75EFD8A2926}" sibTransId="{BA088F24-F29E-45AC-B5AE-087C2713A957}"/>
    <dgm:cxn modelId="{2442D324-4352-402C-90E7-F2B06F982191}" srcId="{760A1C98-54AF-4AFC-903A-516B31167373}" destId="{6B92267B-7296-4FA8-846F-DEA946AC581D}" srcOrd="2" destOrd="0" parTransId="{3B3532E4-51E0-45F9-AC7A-040840B1C57E}" sibTransId="{C6D71809-E47A-4A4C-8B41-4977223BA9EC}"/>
    <dgm:cxn modelId="{0334E831-625B-4E45-9618-8CFD57D68F0A}" type="presOf" srcId="{89556833-88B4-4647-92F8-1214F66664EB}" destId="{C3D21057-07A0-4FF5-A5ED-A4AC66F242A8}" srcOrd="0" destOrd="0" presId="urn:microsoft.com/office/officeart/2005/8/layout/default"/>
    <dgm:cxn modelId="{2B7B6273-790D-4769-BE05-2EC79B88069B}" type="presOf" srcId="{A061FFE9-BEC5-4B6F-A4EA-606ACBBE0175}" destId="{A3016B77-EE28-4929-BD85-A16AD6A88522}" srcOrd="0" destOrd="0" presId="urn:microsoft.com/office/officeart/2005/8/layout/default"/>
    <dgm:cxn modelId="{29E4D33F-97C5-4B7E-9269-147CA6DDAEE2}" type="presParOf" srcId="{334F46FA-E756-4E64-9EEA-A66C063B2812}" destId="{A3016B77-EE28-4929-BD85-A16AD6A88522}" srcOrd="0" destOrd="0" presId="urn:microsoft.com/office/officeart/2005/8/layout/default"/>
    <dgm:cxn modelId="{0B201817-3296-423E-A4A3-F26B5574F31D}" type="presParOf" srcId="{334F46FA-E756-4E64-9EEA-A66C063B2812}" destId="{CDDBA33F-43F9-4B41-9938-1344053D010C}" srcOrd="1" destOrd="0" presId="urn:microsoft.com/office/officeart/2005/8/layout/default"/>
    <dgm:cxn modelId="{606C9331-999B-4EB1-B5D8-A31FF0C89273}" type="presParOf" srcId="{334F46FA-E756-4E64-9EEA-A66C063B2812}" destId="{C3D21057-07A0-4FF5-A5ED-A4AC66F242A8}" srcOrd="2" destOrd="0" presId="urn:microsoft.com/office/officeart/2005/8/layout/default"/>
    <dgm:cxn modelId="{ADB9933B-11D2-4293-B943-E2B2DC2A5244}" type="presParOf" srcId="{334F46FA-E756-4E64-9EEA-A66C063B2812}" destId="{827D295F-5D11-4DF4-807C-D12632049074}" srcOrd="3" destOrd="0" presId="urn:microsoft.com/office/officeart/2005/8/layout/default"/>
    <dgm:cxn modelId="{A94400A9-2384-495A-94EA-6DB7C244D57C}" type="presParOf" srcId="{334F46FA-E756-4E64-9EEA-A66C063B2812}" destId="{085090B1-9255-440E-AFD9-31046BE54F1C}"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7FF21E5-A5D9-4BD4-8CF2-FEACF5F6D488}" type="doc">
      <dgm:prSet loTypeId="urn:microsoft.com/office/officeart/2005/8/layout/process1" loCatId="process" qsTypeId="urn:microsoft.com/office/officeart/2005/8/quickstyle/simple1" qsCatId="simple" csTypeId="urn:microsoft.com/office/officeart/2005/8/colors/accent1_2" csCatId="accent1" phldr="1"/>
      <dgm:spPr>
        <a:scene3d>
          <a:camera prst="orthographicFront">
            <a:rot lat="0" lon="0" rev="0"/>
          </a:camera>
          <a:lightRig rig="glow" dir="t">
            <a:rot lat="0" lon="0" rev="4800000"/>
          </a:lightRig>
        </a:scene3d>
      </dgm:spPr>
      <dgm:t>
        <a:bodyPr/>
        <a:lstStyle/>
        <a:p>
          <a:endParaRPr lang="ru-RU"/>
        </a:p>
      </dgm:t>
    </dgm:pt>
    <dgm:pt modelId="{116934D7-5970-4B04-AEA2-57058E250C40}">
      <dgm:prSet phldrT="[Текст]" custT="1"/>
      <dgm:spPr>
        <a:solidFill>
          <a:schemeClr val="accent4">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solidFill>
                <a:schemeClr val="tx1"/>
              </a:solidFill>
              <a:latin typeface="Times New Roman" panose="02020603050405020304" pitchFamily="18" charset="0"/>
              <a:cs typeface="Times New Roman" panose="02020603050405020304" pitchFamily="18" charset="0"/>
            </a:rPr>
            <a:t>неопределенного по величине</a:t>
          </a:r>
          <a:endParaRPr lang="ru-RU" sz="1800" dirty="0">
            <a:solidFill>
              <a:schemeClr val="tx1"/>
            </a:solidFill>
            <a:latin typeface="Times New Roman" panose="02020603050405020304" pitchFamily="18" charset="0"/>
            <a:cs typeface="Times New Roman" panose="02020603050405020304" pitchFamily="18" charset="0"/>
          </a:endParaRPr>
        </a:p>
      </dgm:t>
    </dgm:pt>
    <dgm:pt modelId="{91D75873-DFDF-42E4-A1D8-ED170CC686F6}" type="parTrans" cxnId="{537F3D0F-83E8-42AA-B0FD-DF49F0365283}">
      <dgm:prSet/>
      <dgm:spPr/>
      <dgm:t>
        <a:bodyPr/>
        <a:lstStyle/>
        <a:p>
          <a:endParaRPr lang="ru-RU"/>
        </a:p>
      </dgm:t>
    </dgm:pt>
    <dgm:pt modelId="{76ECCA38-DF97-4C8A-9E7A-7160D9AF1373}" type="sibTrans" cxnId="{537F3D0F-83E8-42AA-B0FD-DF49F0365283}">
      <dgm:prSe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ru-RU"/>
        </a:p>
      </dgm:t>
    </dgm:pt>
    <dgm:pt modelId="{3605552A-6D1C-4978-8C8D-53C97C37CC7D}">
      <dgm:prSet custT="1"/>
      <dgm:spPr>
        <a:solidFill>
          <a:schemeClr val="accent4">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с ненаступившим сроком его исполнения</a:t>
          </a:r>
          <a:endParaRPr lang="ru-RU" sz="1800" dirty="0">
            <a:solidFill>
              <a:schemeClr val="tx1"/>
            </a:solidFill>
            <a:latin typeface="Times New Roman" panose="02020603050405020304" pitchFamily="18" charset="0"/>
            <a:cs typeface="Times New Roman" panose="02020603050405020304" pitchFamily="18" charset="0"/>
          </a:endParaRPr>
        </a:p>
      </dgm:t>
    </dgm:pt>
    <dgm:pt modelId="{FCDF73C4-04F1-4299-A36B-A8C2063981A0}" type="parTrans" cxnId="{77B97C80-CE4D-4571-AAF5-1486BC1EFD7E}">
      <dgm:prSet/>
      <dgm:spPr/>
      <dgm:t>
        <a:bodyPr/>
        <a:lstStyle/>
        <a:p>
          <a:endParaRPr lang="ru-RU"/>
        </a:p>
      </dgm:t>
    </dgm:pt>
    <dgm:pt modelId="{1953ACE0-05BB-4BEE-82B2-E3979F8F3B62}" type="sibTrans" cxnId="{77B97C80-CE4D-4571-AAF5-1486BC1EFD7E}">
      <dgm:prSe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ru-RU"/>
        </a:p>
      </dgm:t>
    </dgm:pt>
    <dgm:pt modelId="{52671E9C-9134-4DC3-A27C-BEEF474A9B66}">
      <dgm:prSet custT="1"/>
      <dgm:spPr>
        <a:solidFill>
          <a:schemeClr val="accent4">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при условии, когда в обозримом будущем не ожидается выбытие активов</a:t>
          </a:r>
          <a:endParaRPr lang="ru-RU" sz="1800" dirty="0">
            <a:solidFill>
              <a:schemeClr val="tx1"/>
            </a:solidFill>
            <a:latin typeface="Times New Roman" panose="02020603050405020304" pitchFamily="18" charset="0"/>
            <a:cs typeface="Times New Roman" panose="02020603050405020304" pitchFamily="18" charset="0"/>
          </a:endParaRPr>
        </a:p>
      </dgm:t>
    </dgm:pt>
    <dgm:pt modelId="{AE6D3DA2-8835-4975-8FE1-620D43A8A63D}" type="parTrans" cxnId="{9F9FFA2D-DDAB-4E23-88B5-184D90221FF5}">
      <dgm:prSet/>
      <dgm:spPr/>
      <dgm:t>
        <a:bodyPr/>
        <a:lstStyle/>
        <a:p>
          <a:endParaRPr lang="ru-RU"/>
        </a:p>
      </dgm:t>
    </dgm:pt>
    <dgm:pt modelId="{2EACAD32-708B-41DF-90F2-13DB44A67433}" type="sibTrans" cxnId="{9F9FFA2D-DDAB-4E23-88B5-184D90221FF5}">
      <dgm:prSe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ru-RU"/>
        </a:p>
      </dgm:t>
    </dgm:pt>
    <dgm:pt modelId="{DB9D3A0C-D00F-4012-A9B8-FB50E860A61D}">
      <dgm:prSet custT="1"/>
      <dgm:spPr>
        <a:solidFill>
          <a:schemeClr val="accent4">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ru-RU" sz="1800" dirty="0" smtClean="0">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величина указанных расходов не может быть расчетно-документально оценена</a:t>
          </a:r>
          <a:endParaRPr lang="ru-RU" sz="1800" dirty="0">
            <a:solidFill>
              <a:schemeClr val="tx1"/>
            </a:solidFill>
            <a:latin typeface="Times New Roman" panose="02020603050405020304" pitchFamily="18" charset="0"/>
            <a:cs typeface="Times New Roman" panose="02020603050405020304" pitchFamily="18" charset="0"/>
          </a:endParaRPr>
        </a:p>
      </dgm:t>
    </dgm:pt>
    <dgm:pt modelId="{623DEFF6-042E-471E-9E48-AF62A6060320}" type="parTrans" cxnId="{E631AFE0-D336-466A-9FC8-17E965AD638A}">
      <dgm:prSet/>
      <dgm:spPr/>
      <dgm:t>
        <a:bodyPr/>
        <a:lstStyle/>
        <a:p>
          <a:endParaRPr lang="ru-RU"/>
        </a:p>
      </dgm:t>
    </dgm:pt>
    <dgm:pt modelId="{F803E1F0-B166-4AF4-A2F7-3FDB2D13E258}" type="sibTrans" cxnId="{E631AFE0-D336-466A-9FC8-17E965AD638A}">
      <dgm:prSet/>
      <dgm:spPr/>
      <dgm:t>
        <a:bodyPr/>
        <a:lstStyle/>
        <a:p>
          <a:endParaRPr lang="ru-RU"/>
        </a:p>
      </dgm:t>
    </dgm:pt>
    <dgm:pt modelId="{1EBE0EE3-FB49-478E-8E51-E59DCFF1844F}" type="pres">
      <dgm:prSet presAssocID="{87FF21E5-A5D9-4BD4-8CF2-FEACF5F6D488}" presName="Name0" presStyleCnt="0">
        <dgm:presLayoutVars>
          <dgm:dir/>
          <dgm:resizeHandles val="exact"/>
        </dgm:presLayoutVars>
      </dgm:prSet>
      <dgm:spPr/>
      <dgm:t>
        <a:bodyPr/>
        <a:lstStyle/>
        <a:p>
          <a:endParaRPr lang="ru-RU"/>
        </a:p>
      </dgm:t>
    </dgm:pt>
    <dgm:pt modelId="{13153357-2154-4669-A045-242A96DDECC7}" type="pres">
      <dgm:prSet presAssocID="{116934D7-5970-4B04-AEA2-57058E250C40}" presName="node" presStyleLbl="node1" presStyleIdx="0" presStyleCnt="4">
        <dgm:presLayoutVars>
          <dgm:bulletEnabled val="1"/>
        </dgm:presLayoutVars>
      </dgm:prSet>
      <dgm:spPr/>
      <dgm:t>
        <a:bodyPr/>
        <a:lstStyle/>
        <a:p>
          <a:endParaRPr lang="ru-RU"/>
        </a:p>
      </dgm:t>
    </dgm:pt>
    <dgm:pt modelId="{58BA70E8-5FCC-42FB-94BD-6F98D16C885D}" type="pres">
      <dgm:prSet presAssocID="{76ECCA38-DF97-4C8A-9E7A-7160D9AF1373}" presName="sibTrans" presStyleLbl="sibTrans2D1" presStyleIdx="0" presStyleCnt="3" custAng="5400000" custLinFactY="-100000" custLinFactNeighborX="0" custLinFactNeighborY="-109347"/>
      <dgm:spPr/>
      <dgm:t>
        <a:bodyPr/>
        <a:lstStyle/>
        <a:p>
          <a:endParaRPr lang="ru-RU"/>
        </a:p>
      </dgm:t>
    </dgm:pt>
    <dgm:pt modelId="{5295B862-7194-4ACD-8B3D-6BBA7FB9C2CE}" type="pres">
      <dgm:prSet presAssocID="{76ECCA38-DF97-4C8A-9E7A-7160D9AF1373}" presName="connectorText" presStyleLbl="sibTrans2D1" presStyleIdx="0" presStyleCnt="3"/>
      <dgm:spPr/>
      <dgm:t>
        <a:bodyPr/>
        <a:lstStyle/>
        <a:p>
          <a:endParaRPr lang="ru-RU"/>
        </a:p>
      </dgm:t>
    </dgm:pt>
    <dgm:pt modelId="{31AF2850-103B-408E-B5A4-84253B9C83BB}" type="pres">
      <dgm:prSet presAssocID="{3605552A-6D1C-4978-8C8D-53C97C37CC7D}" presName="node" presStyleLbl="node1" presStyleIdx="1" presStyleCnt="4">
        <dgm:presLayoutVars>
          <dgm:bulletEnabled val="1"/>
        </dgm:presLayoutVars>
      </dgm:prSet>
      <dgm:spPr/>
      <dgm:t>
        <a:bodyPr/>
        <a:lstStyle/>
        <a:p>
          <a:endParaRPr lang="ru-RU"/>
        </a:p>
      </dgm:t>
    </dgm:pt>
    <dgm:pt modelId="{F7D5477E-702D-4545-AF61-B84A6099290A}" type="pres">
      <dgm:prSet presAssocID="{1953ACE0-05BB-4BEE-82B2-E3979F8F3B62}" presName="sibTrans" presStyleLbl="sibTrans2D1" presStyleIdx="1" presStyleCnt="3" custAng="5400000" custLinFactY="-100000" custLinFactNeighborX="-454" custLinFactNeighborY="-109347"/>
      <dgm:spPr/>
      <dgm:t>
        <a:bodyPr/>
        <a:lstStyle/>
        <a:p>
          <a:endParaRPr lang="ru-RU"/>
        </a:p>
      </dgm:t>
    </dgm:pt>
    <dgm:pt modelId="{3BFFF8A0-1A84-46A6-A05F-7863E96E1EAB}" type="pres">
      <dgm:prSet presAssocID="{1953ACE0-05BB-4BEE-82B2-E3979F8F3B62}" presName="connectorText" presStyleLbl="sibTrans2D1" presStyleIdx="1" presStyleCnt="3"/>
      <dgm:spPr/>
      <dgm:t>
        <a:bodyPr/>
        <a:lstStyle/>
        <a:p>
          <a:endParaRPr lang="ru-RU"/>
        </a:p>
      </dgm:t>
    </dgm:pt>
    <dgm:pt modelId="{9DF281E7-8381-424C-A165-E67FAE45865A}" type="pres">
      <dgm:prSet presAssocID="{52671E9C-9134-4DC3-A27C-BEEF474A9B66}" presName="node" presStyleLbl="node1" presStyleIdx="2" presStyleCnt="4">
        <dgm:presLayoutVars>
          <dgm:bulletEnabled val="1"/>
        </dgm:presLayoutVars>
      </dgm:prSet>
      <dgm:spPr/>
      <dgm:t>
        <a:bodyPr/>
        <a:lstStyle/>
        <a:p>
          <a:endParaRPr lang="ru-RU"/>
        </a:p>
      </dgm:t>
    </dgm:pt>
    <dgm:pt modelId="{AF2E2FB5-04AC-4D09-B499-FFD49F51CEC9}" type="pres">
      <dgm:prSet presAssocID="{2EACAD32-708B-41DF-90F2-13DB44A67433}" presName="sibTrans" presStyleLbl="sibTrans2D1" presStyleIdx="2" presStyleCnt="3" custAng="5400000" custLinFactY="-100000" custLinFactNeighborX="11405" custLinFactNeighborY="-109347"/>
      <dgm:spPr/>
      <dgm:t>
        <a:bodyPr/>
        <a:lstStyle/>
        <a:p>
          <a:endParaRPr lang="ru-RU"/>
        </a:p>
      </dgm:t>
    </dgm:pt>
    <dgm:pt modelId="{47B5347A-622F-4EEF-8EA4-92D3A77DCBBB}" type="pres">
      <dgm:prSet presAssocID="{2EACAD32-708B-41DF-90F2-13DB44A67433}" presName="connectorText" presStyleLbl="sibTrans2D1" presStyleIdx="2" presStyleCnt="3"/>
      <dgm:spPr/>
      <dgm:t>
        <a:bodyPr/>
        <a:lstStyle/>
        <a:p>
          <a:endParaRPr lang="ru-RU"/>
        </a:p>
      </dgm:t>
    </dgm:pt>
    <dgm:pt modelId="{2DC1BDA0-2AEA-4A30-897C-1A4BF25AEC8A}" type="pres">
      <dgm:prSet presAssocID="{DB9D3A0C-D00F-4012-A9B8-FB50E860A61D}" presName="node" presStyleLbl="node1" presStyleIdx="3" presStyleCnt="4">
        <dgm:presLayoutVars>
          <dgm:bulletEnabled val="1"/>
        </dgm:presLayoutVars>
      </dgm:prSet>
      <dgm:spPr/>
      <dgm:t>
        <a:bodyPr/>
        <a:lstStyle/>
        <a:p>
          <a:endParaRPr lang="ru-RU"/>
        </a:p>
      </dgm:t>
    </dgm:pt>
  </dgm:ptLst>
  <dgm:cxnLst>
    <dgm:cxn modelId="{8147D130-8426-405A-8BD2-598BA14C2EE0}" type="presOf" srcId="{3605552A-6D1C-4978-8C8D-53C97C37CC7D}" destId="{31AF2850-103B-408E-B5A4-84253B9C83BB}" srcOrd="0" destOrd="0" presId="urn:microsoft.com/office/officeart/2005/8/layout/process1"/>
    <dgm:cxn modelId="{C587E757-838C-4FDD-AC7C-A6AAE458E935}" type="presOf" srcId="{2EACAD32-708B-41DF-90F2-13DB44A67433}" destId="{AF2E2FB5-04AC-4D09-B499-FFD49F51CEC9}" srcOrd="0" destOrd="0" presId="urn:microsoft.com/office/officeart/2005/8/layout/process1"/>
    <dgm:cxn modelId="{896A7893-1E82-4A40-AB11-BADF06B832C5}" type="presOf" srcId="{2EACAD32-708B-41DF-90F2-13DB44A67433}" destId="{47B5347A-622F-4EEF-8EA4-92D3A77DCBBB}" srcOrd="1" destOrd="0" presId="urn:microsoft.com/office/officeart/2005/8/layout/process1"/>
    <dgm:cxn modelId="{77B97C80-CE4D-4571-AAF5-1486BC1EFD7E}" srcId="{87FF21E5-A5D9-4BD4-8CF2-FEACF5F6D488}" destId="{3605552A-6D1C-4978-8C8D-53C97C37CC7D}" srcOrd="1" destOrd="0" parTransId="{FCDF73C4-04F1-4299-A36B-A8C2063981A0}" sibTransId="{1953ACE0-05BB-4BEE-82B2-E3979F8F3B62}"/>
    <dgm:cxn modelId="{2ACD33E9-F123-4EA9-99D5-DDBF2A33C56D}" type="presOf" srcId="{76ECCA38-DF97-4C8A-9E7A-7160D9AF1373}" destId="{5295B862-7194-4ACD-8B3D-6BBA7FB9C2CE}" srcOrd="1" destOrd="0" presId="urn:microsoft.com/office/officeart/2005/8/layout/process1"/>
    <dgm:cxn modelId="{B2A8B205-0FF3-4864-AF7A-47AB7F296F9B}" type="presOf" srcId="{87FF21E5-A5D9-4BD4-8CF2-FEACF5F6D488}" destId="{1EBE0EE3-FB49-478E-8E51-E59DCFF1844F}" srcOrd="0" destOrd="0" presId="urn:microsoft.com/office/officeart/2005/8/layout/process1"/>
    <dgm:cxn modelId="{A83E9323-EA05-4967-AC5A-9857F8276BF4}" type="presOf" srcId="{DB9D3A0C-D00F-4012-A9B8-FB50E860A61D}" destId="{2DC1BDA0-2AEA-4A30-897C-1A4BF25AEC8A}" srcOrd="0" destOrd="0" presId="urn:microsoft.com/office/officeart/2005/8/layout/process1"/>
    <dgm:cxn modelId="{10E69606-F712-4850-8ECD-F426E33391FB}" type="presOf" srcId="{116934D7-5970-4B04-AEA2-57058E250C40}" destId="{13153357-2154-4669-A045-242A96DDECC7}" srcOrd="0" destOrd="0" presId="urn:microsoft.com/office/officeart/2005/8/layout/process1"/>
    <dgm:cxn modelId="{E964DF81-0774-427F-A8D0-F4B93449B4C3}" type="presOf" srcId="{52671E9C-9134-4DC3-A27C-BEEF474A9B66}" destId="{9DF281E7-8381-424C-A165-E67FAE45865A}" srcOrd="0" destOrd="0" presId="urn:microsoft.com/office/officeart/2005/8/layout/process1"/>
    <dgm:cxn modelId="{9F9FFA2D-DDAB-4E23-88B5-184D90221FF5}" srcId="{87FF21E5-A5D9-4BD4-8CF2-FEACF5F6D488}" destId="{52671E9C-9134-4DC3-A27C-BEEF474A9B66}" srcOrd="2" destOrd="0" parTransId="{AE6D3DA2-8835-4975-8FE1-620D43A8A63D}" sibTransId="{2EACAD32-708B-41DF-90F2-13DB44A67433}"/>
    <dgm:cxn modelId="{445281F6-F16B-461F-BAF2-261FC90CCC53}" type="presOf" srcId="{1953ACE0-05BB-4BEE-82B2-E3979F8F3B62}" destId="{3BFFF8A0-1A84-46A6-A05F-7863E96E1EAB}" srcOrd="1" destOrd="0" presId="urn:microsoft.com/office/officeart/2005/8/layout/process1"/>
    <dgm:cxn modelId="{AEA9A127-DA4D-4F23-8675-D4F020CC91CD}" type="presOf" srcId="{1953ACE0-05BB-4BEE-82B2-E3979F8F3B62}" destId="{F7D5477E-702D-4545-AF61-B84A6099290A}" srcOrd="0" destOrd="0" presId="urn:microsoft.com/office/officeart/2005/8/layout/process1"/>
    <dgm:cxn modelId="{E631AFE0-D336-466A-9FC8-17E965AD638A}" srcId="{87FF21E5-A5D9-4BD4-8CF2-FEACF5F6D488}" destId="{DB9D3A0C-D00F-4012-A9B8-FB50E860A61D}" srcOrd="3" destOrd="0" parTransId="{623DEFF6-042E-471E-9E48-AF62A6060320}" sibTransId="{F803E1F0-B166-4AF4-A2F7-3FDB2D13E258}"/>
    <dgm:cxn modelId="{537F3D0F-83E8-42AA-B0FD-DF49F0365283}" srcId="{87FF21E5-A5D9-4BD4-8CF2-FEACF5F6D488}" destId="{116934D7-5970-4B04-AEA2-57058E250C40}" srcOrd="0" destOrd="0" parTransId="{91D75873-DFDF-42E4-A1D8-ED170CC686F6}" sibTransId="{76ECCA38-DF97-4C8A-9E7A-7160D9AF1373}"/>
    <dgm:cxn modelId="{2F2669D8-6B98-4A7E-A777-90AB79524471}" type="presOf" srcId="{76ECCA38-DF97-4C8A-9E7A-7160D9AF1373}" destId="{58BA70E8-5FCC-42FB-94BD-6F98D16C885D}" srcOrd="0" destOrd="0" presId="urn:microsoft.com/office/officeart/2005/8/layout/process1"/>
    <dgm:cxn modelId="{FF8E6185-1704-440B-942B-BE1CB99E89B7}" type="presParOf" srcId="{1EBE0EE3-FB49-478E-8E51-E59DCFF1844F}" destId="{13153357-2154-4669-A045-242A96DDECC7}" srcOrd="0" destOrd="0" presId="urn:microsoft.com/office/officeart/2005/8/layout/process1"/>
    <dgm:cxn modelId="{FB377D6D-FE6B-4FF3-B3B7-72D6294E97E6}" type="presParOf" srcId="{1EBE0EE3-FB49-478E-8E51-E59DCFF1844F}" destId="{58BA70E8-5FCC-42FB-94BD-6F98D16C885D}" srcOrd="1" destOrd="0" presId="urn:microsoft.com/office/officeart/2005/8/layout/process1"/>
    <dgm:cxn modelId="{854E6388-42E6-4D21-9B0A-E78AE86CE3A7}" type="presParOf" srcId="{58BA70E8-5FCC-42FB-94BD-6F98D16C885D}" destId="{5295B862-7194-4ACD-8B3D-6BBA7FB9C2CE}" srcOrd="0" destOrd="0" presId="urn:microsoft.com/office/officeart/2005/8/layout/process1"/>
    <dgm:cxn modelId="{AB64134C-5A12-4EDF-AC98-59574B468DB8}" type="presParOf" srcId="{1EBE0EE3-FB49-478E-8E51-E59DCFF1844F}" destId="{31AF2850-103B-408E-B5A4-84253B9C83BB}" srcOrd="2" destOrd="0" presId="urn:microsoft.com/office/officeart/2005/8/layout/process1"/>
    <dgm:cxn modelId="{1B2205B8-5389-4940-8188-0D59BA172F40}" type="presParOf" srcId="{1EBE0EE3-FB49-478E-8E51-E59DCFF1844F}" destId="{F7D5477E-702D-4545-AF61-B84A6099290A}" srcOrd="3" destOrd="0" presId="urn:microsoft.com/office/officeart/2005/8/layout/process1"/>
    <dgm:cxn modelId="{62D42A31-00B6-4A7B-ACCD-2278B7821AA9}" type="presParOf" srcId="{F7D5477E-702D-4545-AF61-B84A6099290A}" destId="{3BFFF8A0-1A84-46A6-A05F-7863E96E1EAB}" srcOrd="0" destOrd="0" presId="urn:microsoft.com/office/officeart/2005/8/layout/process1"/>
    <dgm:cxn modelId="{A6883ADE-3A53-4DFE-A3E8-47FA81B09E15}" type="presParOf" srcId="{1EBE0EE3-FB49-478E-8E51-E59DCFF1844F}" destId="{9DF281E7-8381-424C-A165-E67FAE45865A}" srcOrd="4" destOrd="0" presId="urn:microsoft.com/office/officeart/2005/8/layout/process1"/>
    <dgm:cxn modelId="{EEC7B4D2-C76B-4808-91E3-ADF32370AF8E}" type="presParOf" srcId="{1EBE0EE3-FB49-478E-8E51-E59DCFF1844F}" destId="{AF2E2FB5-04AC-4D09-B499-FFD49F51CEC9}" srcOrd="5" destOrd="0" presId="urn:microsoft.com/office/officeart/2005/8/layout/process1"/>
    <dgm:cxn modelId="{03D22863-7DD1-4399-B956-26FC8BF8F5D5}" type="presParOf" srcId="{AF2E2FB5-04AC-4D09-B499-FFD49F51CEC9}" destId="{47B5347A-622F-4EEF-8EA4-92D3A77DCBBB}" srcOrd="0" destOrd="0" presId="urn:microsoft.com/office/officeart/2005/8/layout/process1"/>
    <dgm:cxn modelId="{D99914B2-4D3C-4212-A64F-A8F64EA11927}" type="presParOf" srcId="{1EBE0EE3-FB49-478E-8E51-E59DCFF1844F}" destId="{2DC1BDA0-2AEA-4A30-897C-1A4BF25AEC8A}"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3F3F97-DF76-4308-B693-D02204B2CD44}" type="doc">
      <dgm:prSet loTypeId="urn:microsoft.com/office/officeart/2008/layout/VerticalCurvedList" loCatId="list" qsTypeId="urn:microsoft.com/office/officeart/2005/8/quickstyle/simple3" qsCatId="simple" csTypeId="urn:microsoft.com/office/officeart/2005/8/colors/colorful4" csCatId="colorful" phldr="1"/>
      <dgm:spPr/>
      <dgm:t>
        <a:bodyPr/>
        <a:lstStyle/>
        <a:p>
          <a:endParaRPr lang="ru-RU"/>
        </a:p>
      </dgm:t>
    </dgm:pt>
    <dgm:pt modelId="{1FA2CA1F-E11C-4443-9F27-B3D816F67262}">
      <dgm:prSet phldrT="[Текст]"/>
      <dgm:spPr/>
      <dgm:t>
        <a:bodyPr/>
        <a:lstStyle/>
        <a:p>
          <a:r>
            <a:rPr lang="ru-RU" dirty="0" smtClean="0">
              <a:latin typeface="Times New Roman" panose="02020603050405020304" pitchFamily="18" charset="0"/>
              <a:cs typeface="Times New Roman" panose="02020603050405020304" pitchFamily="18" charset="0"/>
            </a:rPr>
            <a:t>- резерва по претензиям, искам;</a:t>
          </a:r>
          <a:endParaRPr lang="ru-RU" dirty="0">
            <a:latin typeface="Times New Roman" panose="02020603050405020304" pitchFamily="18" charset="0"/>
            <a:cs typeface="Times New Roman" panose="02020603050405020304" pitchFamily="18" charset="0"/>
          </a:endParaRPr>
        </a:p>
      </dgm:t>
    </dgm:pt>
    <dgm:pt modelId="{22E08A31-0508-4A4D-9C4B-9FD22AE054E3}" type="parTrans" cxnId="{2AC868E4-BF7A-4C01-A4A3-5F6A3D7B2771}">
      <dgm:prSet/>
      <dgm:spPr/>
      <dgm:t>
        <a:bodyPr/>
        <a:lstStyle/>
        <a:p>
          <a:endParaRPr lang="ru-RU"/>
        </a:p>
      </dgm:t>
    </dgm:pt>
    <dgm:pt modelId="{F351E305-7D7B-438D-9E25-39D010E23D6A}" type="sibTrans" cxnId="{2AC868E4-BF7A-4C01-A4A3-5F6A3D7B2771}">
      <dgm:prSet/>
      <dgm:spPr/>
      <dgm:t>
        <a:bodyPr/>
        <a:lstStyle/>
        <a:p>
          <a:endParaRPr lang="ru-RU"/>
        </a:p>
      </dgm:t>
    </dgm:pt>
    <dgm:pt modelId="{1857B933-67AF-48EA-B85D-E37A7BFB78AF}">
      <dgm:prSet/>
      <dgm:spPr/>
      <dgm:t>
        <a:bodyPr/>
        <a:lstStyle/>
        <a:p>
          <a:r>
            <a:rPr lang="ru-RU" dirty="0" smtClean="0">
              <a:latin typeface="Times New Roman" panose="02020603050405020304" pitchFamily="18" charset="0"/>
              <a:cs typeface="Times New Roman" panose="02020603050405020304" pitchFamily="18" charset="0"/>
            </a:rPr>
            <a:t>- резерва по реструктуризации;</a:t>
          </a:r>
          <a:endParaRPr lang="ru-RU" dirty="0">
            <a:latin typeface="Times New Roman" panose="02020603050405020304" pitchFamily="18" charset="0"/>
            <a:cs typeface="Times New Roman" panose="02020603050405020304" pitchFamily="18" charset="0"/>
          </a:endParaRPr>
        </a:p>
      </dgm:t>
    </dgm:pt>
    <dgm:pt modelId="{E534165E-A819-4F80-9448-8ACA494164DD}" type="parTrans" cxnId="{1A7642F2-1621-4CA5-AEB0-4D8AF886E965}">
      <dgm:prSet/>
      <dgm:spPr/>
      <dgm:t>
        <a:bodyPr/>
        <a:lstStyle/>
        <a:p>
          <a:endParaRPr lang="ru-RU"/>
        </a:p>
      </dgm:t>
    </dgm:pt>
    <dgm:pt modelId="{216DC8EE-26C6-4B77-BE94-B6B1795A638C}" type="sibTrans" cxnId="{1A7642F2-1621-4CA5-AEB0-4D8AF886E965}">
      <dgm:prSet/>
      <dgm:spPr/>
      <dgm:t>
        <a:bodyPr/>
        <a:lstStyle/>
        <a:p>
          <a:endParaRPr lang="ru-RU"/>
        </a:p>
      </dgm:t>
    </dgm:pt>
    <dgm:pt modelId="{FD151111-C2E2-401A-BD4C-8AC8E7BD0B5D}">
      <dgm:prSet/>
      <dgm:spPr/>
      <dgm:t>
        <a:bodyPr/>
        <a:lstStyle/>
        <a:p>
          <a:r>
            <a:rPr lang="ru-RU" dirty="0" smtClean="0">
              <a:latin typeface="Times New Roman" panose="02020603050405020304" pitchFamily="18" charset="0"/>
              <a:cs typeface="Times New Roman" panose="02020603050405020304" pitchFamily="18" charset="0"/>
            </a:rPr>
            <a:t>- резерва по гарантийному ремонту;</a:t>
          </a:r>
          <a:endParaRPr lang="ru-RU" dirty="0">
            <a:latin typeface="Times New Roman" panose="02020603050405020304" pitchFamily="18" charset="0"/>
            <a:cs typeface="Times New Roman" panose="02020603050405020304" pitchFamily="18" charset="0"/>
          </a:endParaRPr>
        </a:p>
      </dgm:t>
    </dgm:pt>
    <dgm:pt modelId="{9D6ED824-AEAD-4034-8EC4-87D57206E542}" type="parTrans" cxnId="{D1F44E63-5546-4C13-8A92-811CC28F98EC}">
      <dgm:prSet/>
      <dgm:spPr/>
      <dgm:t>
        <a:bodyPr/>
        <a:lstStyle/>
        <a:p>
          <a:endParaRPr lang="ru-RU"/>
        </a:p>
      </dgm:t>
    </dgm:pt>
    <dgm:pt modelId="{C6A8DB07-7404-4452-B3C9-B354828A9021}" type="sibTrans" cxnId="{D1F44E63-5546-4C13-8A92-811CC28F98EC}">
      <dgm:prSet/>
      <dgm:spPr/>
      <dgm:t>
        <a:bodyPr/>
        <a:lstStyle/>
        <a:p>
          <a:endParaRPr lang="ru-RU"/>
        </a:p>
      </dgm:t>
    </dgm:pt>
    <dgm:pt modelId="{7FA3B755-56F7-4305-8DFF-7DB5BB4EEB02}">
      <dgm:prSet/>
      <dgm:spPr/>
      <dgm:t>
        <a:bodyPr/>
        <a:lstStyle/>
        <a:p>
          <a:r>
            <a:rPr lang="ru-RU" dirty="0" smtClean="0">
              <a:latin typeface="Times New Roman" panose="02020603050405020304" pitchFamily="18" charset="0"/>
              <a:cs typeface="Times New Roman" panose="02020603050405020304" pitchFamily="18" charset="0"/>
            </a:rPr>
            <a:t>- резерва по убыточным договорным обязательствам;</a:t>
          </a:r>
          <a:endParaRPr lang="ru-RU" dirty="0">
            <a:latin typeface="Times New Roman" panose="02020603050405020304" pitchFamily="18" charset="0"/>
            <a:cs typeface="Times New Roman" panose="02020603050405020304" pitchFamily="18" charset="0"/>
          </a:endParaRPr>
        </a:p>
      </dgm:t>
    </dgm:pt>
    <dgm:pt modelId="{F6971C32-624A-4204-880C-DBA62312402E}" type="parTrans" cxnId="{8C8B9B9A-76F3-4FAD-B34D-3FD9A3430F07}">
      <dgm:prSet/>
      <dgm:spPr/>
      <dgm:t>
        <a:bodyPr/>
        <a:lstStyle/>
        <a:p>
          <a:endParaRPr lang="ru-RU"/>
        </a:p>
      </dgm:t>
    </dgm:pt>
    <dgm:pt modelId="{0E75AEE8-910E-4972-A892-90ADB90A29DE}" type="sibTrans" cxnId="{8C8B9B9A-76F3-4FAD-B34D-3FD9A3430F07}">
      <dgm:prSet/>
      <dgm:spPr/>
      <dgm:t>
        <a:bodyPr/>
        <a:lstStyle/>
        <a:p>
          <a:endParaRPr lang="ru-RU"/>
        </a:p>
      </dgm:t>
    </dgm:pt>
    <dgm:pt modelId="{1FE7FC61-F9AA-44F7-BAF0-D707D8E5A114}">
      <dgm:prSet/>
      <dgm:spPr/>
      <dgm:t>
        <a:bodyPr/>
        <a:lstStyle/>
        <a:p>
          <a:r>
            <a:rPr lang="ru-RU" dirty="0" smtClean="0">
              <a:latin typeface="Times New Roman" panose="02020603050405020304" pitchFamily="18" charset="0"/>
              <a:cs typeface="Times New Roman" panose="02020603050405020304" pitchFamily="18" charset="0"/>
            </a:rPr>
            <a:t>- резерва на демонтаж и вывод основных средств из эксплуатации.</a:t>
          </a:r>
          <a:endParaRPr lang="ru-RU" dirty="0">
            <a:latin typeface="Times New Roman" panose="02020603050405020304" pitchFamily="18" charset="0"/>
            <a:cs typeface="Times New Roman" panose="02020603050405020304" pitchFamily="18" charset="0"/>
          </a:endParaRPr>
        </a:p>
      </dgm:t>
    </dgm:pt>
    <dgm:pt modelId="{963A875E-2F51-4335-AD21-2A076DC06036}" type="parTrans" cxnId="{81BE75FD-AAB7-4149-B9EC-F6E7312261DA}">
      <dgm:prSet/>
      <dgm:spPr/>
      <dgm:t>
        <a:bodyPr/>
        <a:lstStyle/>
        <a:p>
          <a:endParaRPr lang="ru-RU"/>
        </a:p>
      </dgm:t>
    </dgm:pt>
    <dgm:pt modelId="{F439D098-2BA0-49CB-92A6-16506A8981E9}" type="sibTrans" cxnId="{81BE75FD-AAB7-4149-B9EC-F6E7312261DA}">
      <dgm:prSet/>
      <dgm:spPr/>
      <dgm:t>
        <a:bodyPr/>
        <a:lstStyle/>
        <a:p>
          <a:endParaRPr lang="ru-RU"/>
        </a:p>
      </dgm:t>
    </dgm:pt>
    <dgm:pt modelId="{412EF729-02C5-459E-A77C-7696E90557F7}" type="pres">
      <dgm:prSet presAssocID="{4A3F3F97-DF76-4308-B693-D02204B2CD44}" presName="Name0" presStyleCnt="0">
        <dgm:presLayoutVars>
          <dgm:chMax val="7"/>
          <dgm:chPref val="7"/>
          <dgm:dir/>
        </dgm:presLayoutVars>
      </dgm:prSet>
      <dgm:spPr/>
      <dgm:t>
        <a:bodyPr/>
        <a:lstStyle/>
        <a:p>
          <a:endParaRPr lang="ru-RU"/>
        </a:p>
      </dgm:t>
    </dgm:pt>
    <dgm:pt modelId="{92F183F3-7C45-43E2-9A13-175670E4D71B}" type="pres">
      <dgm:prSet presAssocID="{4A3F3F97-DF76-4308-B693-D02204B2CD44}" presName="Name1" presStyleCnt="0"/>
      <dgm:spPr/>
    </dgm:pt>
    <dgm:pt modelId="{39865DA5-074D-48B3-B64B-B88DCBE29057}" type="pres">
      <dgm:prSet presAssocID="{4A3F3F97-DF76-4308-B693-D02204B2CD44}" presName="cycle" presStyleCnt="0"/>
      <dgm:spPr/>
    </dgm:pt>
    <dgm:pt modelId="{BEE266A2-5830-4881-B363-4AE67E8FBB88}" type="pres">
      <dgm:prSet presAssocID="{4A3F3F97-DF76-4308-B693-D02204B2CD44}" presName="srcNode" presStyleLbl="node1" presStyleIdx="0" presStyleCnt="5"/>
      <dgm:spPr/>
    </dgm:pt>
    <dgm:pt modelId="{D93EEA1B-E57C-4D59-A266-D66AFB9D3EAA}" type="pres">
      <dgm:prSet presAssocID="{4A3F3F97-DF76-4308-B693-D02204B2CD44}" presName="conn" presStyleLbl="parChTrans1D2" presStyleIdx="0" presStyleCnt="1"/>
      <dgm:spPr/>
      <dgm:t>
        <a:bodyPr/>
        <a:lstStyle/>
        <a:p>
          <a:endParaRPr lang="ru-RU"/>
        </a:p>
      </dgm:t>
    </dgm:pt>
    <dgm:pt modelId="{D962C278-6C1A-4731-9B7C-6B3C207EA987}" type="pres">
      <dgm:prSet presAssocID="{4A3F3F97-DF76-4308-B693-D02204B2CD44}" presName="extraNode" presStyleLbl="node1" presStyleIdx="0" presStyleCnt="5"/>
      <dgm:spPr/>
    </dgm:pt>
    <dgm:pt modelId="{4D27C0E2-4A22-4C1C-953B-7B97086DD33D}" type="pres">
      <dgm:prSet presAssocID="{4A3F3F97-DF76-4308-B693-D02204B2CD44}" presName="dstNode" presStyleLbl="node1" presStyleIdx="0" presStyleCnt="5"/>
      <dgm:spPr/>
    </dgm:pt>
    <dgm:pt modelId="{9A6B1BB3-EED6-420D-870E-93302686FA11}" type="pres">
      <dgm:prSet presAssocID="{1FA2CA1F-E11C-4443-9F27-B3D816F67262}" presName="text_1" presStyleLbl="node1" presStyleIdx="0" presStyleCnt="5">
        <dgm:presLayoutVars>
          <dgm:bulletEnabled val="1"/>
        </dgm:presLayoutVars>
      </dgm:prSet>
      <dgm:spPr/>
      <dgm:t>
        <a:bodyPr/>
        <a:lstStyle/>
        <a:p>
          <a:endParaRPr lang="ru-RU"/>
        </a:p>
      </dgm:t>
    </dgm:pt>
    <dgm:pt modelId="{8CCF719C-0886-4E40-8766-14C68FE66C49}" type="pres">
      <dgm:prSet presAssocID="{1FA2CA1F-E11C-4443-9F27-B3D816F67262}" presName="accent_1" presStyleCnt="0"/>
      <dgm:spPr/>
    </dgm:pt>
    <dgm:pt modelId="{B7855979-113A-47C4-B0EB-051E765F047E}" type="pres">
      <dgm:prSet presAssocID="{1FA2CA1F-E11C-4443-9F27-B3D816F67262}" presName="accentRepeatNode" presStyleLbl="solidFgAcc1" presStyleIdx="0" presStyleCnt="5"/>
      <dgm:spPr/>
    </dgm:pt>
    <dgm:pt modelId="{CC457318-48CF-4B57-8CFB-C17A057FED74}" type="pres">
      <dgm:prSet presAssocID="{1857B933-67AF-48EA-B85D-E37A7BFB78AF}" presName="text_2" presStyleLbl="node1" presStyleIdx="1" presStyleCnt="5">
        <dgm:presLayoutVars>
          <dgm:bulletEnabled val="1"/>
        </dgm:presLayoutVars>
      </dgm:prSet>
      <dgm:spPr/>
      <dgm:t>
        <a:bodyPr/>
        <a:lstStyle/>
        <a:p>
          <a:endParaRPr lang="ru-RU"/>
        </a:p>
      </dgm:t>
    </dgm:pt>
    <dgm:pt modelId="{C18F0CE5-094D-44F1-BF35-426F46D99097}" type="pres">
      <dgm:prSet presAssocID="{1857B933-67AF-48EA-B85D-E37A7BFB78AF}" presName="accent_2" presStyleCnt="0"/>
      <dgm:spPr/>
    </dgm:pt>
    <dgm:pt modelId="{D67A2F50-1B95-40EE-AAE3-05FF1874624D}" type="pres">
      <dgm:prSet presAssocID="{1857B933-67AF-48EA-B85D-E37A7BFB78AF}" presName="accentRepeatNode" presStyleLbl="solidFgAcc1" presStyleIdx="1" presStyleCnt="5"/>
      <dgm:spPr/>
    </dgm:pt>
    <dgm:pt modelId="{A266BCF6-6703-4C40-896B-163576A599F7}" type="pres">
      <dgm:prSet presAssocID="{FD151111-C2E2-401A-BD4C-8AC8E7BD0B5D}" presName="text_3" presStyleLbl="node1" presStyleIdx="2" presStyleCnt="5">
        <dgm:presLayoutVars>
          <dgm:bulletEnabled val="1"/>
        </dgm:presLayoutVars>
      </dgm:prSet>
      <dgm:spPr/>
      <dgm:t>
        <a:bodyPr/>
        <a:lstStyle/>
        <a:p>
          <a:endParaRPr lang="ru-RU"/>
        </a:p>
      </dgm:t>
    </dgm:pt>
    <dgm:pt modelId="{E71E1979-97B9-4521-B75F-54FA286E96FA}" type="pres">
      <dgm:prSet presAssocID="{FD151111-C2E2-401A-BD4C-8AC8E7BD0B5D}" presName="accent_3" presStyleCnt="0"/>
      <dgm:spPr/>
    </dgm:pt>
    <dgm:pt modelId="{81B21667-DC1B-466F-B237-21A48B22CA0F}" type="pres">
      <dgm:prSet presAssocID="{FD151111-C2E2-401A-BD4C-8AC8E7BD0B5D}" presName="accentRepeatNode" presStyleLbl="solidFgAcc1" presStyleIdx="2" presStyleCnt="5"/>
      <dgm:spPr/>
    </dgm:pt>
    <dgm:pt modelId="{90CABEBC-9DA4-4BA8-8DDC-2CE22B14B307}" type="pres">
      <dgm:prSet presAssocID="{7FA3B755-56F7-4305-8DFF-7DB5BB4EEB02}" presName="text_4" presStyleLbl="node1" presStyleIdx="3" presStyleCnt="5">
        <dgm:presLayoutVars>
          <dgm:bulletEnabled val="1"/>
        </dgm:presLayoutVars>
      </dgm:prSet>
      <dgm:spPr/>
      <dgm:t>
        <a:bodyPr/>
        <a:lstStyle/>
        <a:p>
          <a:endParaRPr lang="ru-RU"/>
        </a:p>
      </dgm:t>
    </dgm:pt>
    <dgm:pt modelId="{F54C618D-BD5E-4C3A-8D60-834A8E1B243D}" type="pres">
      <dgm:prSet presAssocID="{7FA3B755-56F7-4305-8DFF-7DB5BB4EEB02}" presName="accent_4" presStyleCnt="0"/>
      <dgm:spPr/>
    </dgm:pt>
    <dgm:pt modelId="{FD25A6F0-04C6-4047-81E8-8B8784381BE8}" type="pres">
      <dgm:prSet presAssocID="{7FA3B755-56F7-4305-8DFF-7DB5BB4EEB02}" presName="accentRepeatNode" presStyleLbl="solidFgAcc1" presStyleIdx="3" presStyleCnt="5"/>
      <dgm:spPr/>
    </dgm:pt>
    <dgm:pt modelId="{A65FDE95-4C56-499E-B049-3D628C1AB43C}" type="pres">
      <dgm:prSet presAssocID="{1FE7FC61-F9AA-44F7-BAF0-D707D8E5A114}" presName="text_5" presStyleLbl="node1" presStyleIdx="4" presStyleCnt="5">
        <dgm:presLayoutVars>
          <dgm:bulletEnabled val="1"/>
        </dgm:presLayoutVars>
      </dgm:prSet>
      <dgm:spPr/>
      <dgm:t>
        <a:bodyPr/>
        <a:lstStyle/>
        <a:p>
          <a:endParaRPr lang="ru-RU"/>
        </a:p>
      </dgm:t>
    </dgm:pt>
    <dgm:pt modelId="{1F3572AC-50C8-40E4-AA63-B9A3C7386579}" type="pres">
      <dgm:prSet presAssocID="{1FE7FC61-F9AA-44F7-BAF0-D707D8E5A114}" presName="accent_5" presStyleCnt="0"/>
      <dgm:spPr/>
    </dgm:pt>
    <dgm:pt modelId="{BA7A2E78-6498-4E86-A3C1-B0E36745C00D}" type="pres">
      <dgm:prSet presAssocID="{1FE7FC61-F9AA-44F7-BAF0-D707D8E5A114}" presName="accentRepeatNode" presStyleLbl="solidFgAcc1" presStyleIdx="4" presStyleCnt="5"/>
      <dgm:spPr/>
    </dgm:pt>
  </dgm:ptLst>
  <dgm:cxnLst>
    <dgm:cxn modelId="{63B619A0-094F-459D-B605-EB5E8900E228}" type="presOf" srcId="{7FA3B755-56F7-4305-8DFF-7DB5BB4EEB02}" destId="{90CABEBC-9DA4-4BA8-8DDC-2CE22B14B307}" srcOrd="0" destOrd="0" presId="urn:microsoft.com/office/officeart/2008/layout/VerticalCurvedList"/>
    <dgm:cxn modelId="{81BE75FD-AAB7-4149-B9EC-F6E7312261DA}" srcId="{4A3F3F97-DF76-4308-B693-D02204B2CD44}" destId="{1FE7FC61-F9AA-44F7-BAF0-D707D8E5A114}" srcOrd="4" destOrd="0" parTransId="{963A875E-2F51-4335-AD21-2A076DC06036}" sibTransId="{F439D098-2BA0-49CB-92A6-16506A8981E9}"/>
    <dgm:cxn modelId="{586D9817-9C92-4C80-ADD6-93D6A7F50514}" type="presOf" srcId="{1857B933-67AF-48EA-B85D-E37A7BFB78AF}" destId="{CC457318-48CF-4B57-8CFB-C17A057FED74}" srcOrd="0" destOrd="0" presId="urn:microsoft.com/office/officeart/2008/layout/VerticalCurvedList"/>
    <dgm:cxn modelId="{2AC868E4-BF7A-4C01-A4A3-5F6A3D7B2771}" srcId="{4A3F3F97-DF76-4308-B693-D02204B2CD44}" destId="{1FA2CA1F-E11C-4443-9F27-B3D816F67262}" srcOrd="0" destOrd="0" parTransId="{22E08A31-0508-4A4D-9C4B-9FD22AE054E3}" sibTransId="{F351E305-7D7B-438D-9E25-39D010E23D6A}"/>
    <dgm:cxn modelId="{8C8B9B9A-76F3-4FAD-B34D-3FD9A3430F07}" srcId="{4A3F3F97-DF76-4308-B693-D02204B2CD44}" destId="{7FA3B755-56F7-4305-8DFF-7DB5BB4EEB02}" srcOrd="3" destOrd="0" parTransId="{F6971C32-624A-4204-880C-DBA62312402E}" sibTransId="{0E75AEE8-910E-4972-A892-90ADB90A29DE}"/>
    <dgm:cxn modelId="{A8583B5C-D549-4B64-9C48-F4B1F070E368}" type="presOf" srcId="{FD151111-C2E2-401A-BD4C-8AC8E7BD0B5D}" destId="{A266BCF6-6703-4C40-896B-163576A599F7}" srcOrd="0" destOrd="0" presId="urn:microsoft.com/office/officeart/2008/layout/VerticalCurvedList"/>
    <dgm:cxn modelId="{B6571B3A-F97D-4B9D-ACD4-D9DEC3057EBE}" type="presOf" srcId="{1FA2CA1F-E11C-4443-9F27-B3D816F67262}" destId="{9A6B1BB3-EED6-420D-870E-93302686FA11}" srcOrd="0" destOrd="0" presId="urn:microsoft.com/office/officeart/2008/layout/VerticalCurvedList"/>
    <dgm:cxn modelId="{D1F44E63-5546-4C13-8A92-811CC28F98EC}" srcId="{4A3F3F97-DF76-4308-B693-D02204B2CD44}" destId="{FD151111-C2E2-401A-BD4C-8AC8E7BD0B5D}" srcOrd="2" destOrd="0" parTransId="{9D6ED824-AEAD-4034-8EC4-87D57206E542}" sibTransId="{C6A8DB07-7404-4452-B3C9-B354828A9021}"/>
    <dgm:cxn modelId="{4B246F64-F712-427E-8E73-69115BDD2FF8}" type="presOf" srcId="{4A3F3F97-DF76-4308-B693-D02204B2CD44}" destId="{412EF729-02C5-459E-A77C-7696E90557F7}" srcOrd="0" destOrd="0" presId="urn:microsoft.com/office/officeart/2008/layout/VerticalCurvedList"/>
    <dgm:cxn modelId="{0C5969EE-1B20-4F43-8EE5-42BEC1B15449}" type="presOf" srcId="{F351E305-7D7B-438D-9E25-39D010E23D6A}" destId="{D93EEA1B-E57C-4D59-A266-D66AFB9D3EAA}" srcOrd="0" destOrd="0" presId="urn:microsoft.com/office/officeart/2008/layout/VerticalCurvedList"/>
    <dgm:cxn modelId="{1A7642F2-1621-4CA5-AEB0-4D8AF886E965}" srcId="{4A3F3F97-DF76-4308-B693-D02204B2CD44}" destId="{1857B933-67AF-48EA-B85D-E37A7BFB78AF}" srcOrd="1" destOrd="0" parTransId="{E534165E-A819-4F80-9448-8ACA494164DD}" sibTransId="{216DC8EE-26C6-4B77-BE94-B6B1795A638C}"/>
    <dgm:cxn modelId="{76F7885A-75F2-4DF4-8F19-51B308254825}" type="presOf" srcId="{1FE7FC61-F9AA-44F7-BAF0-D707D8E5A114}" destId="{A65FDE95-4C56-499E-B049-3D628C1AB43C}" srcOrd="0" destOrd="0" presId="urn:microsoft.com/office/officeart/2008/layout/VerticalCurvedList"/>
    <dgm:cxn modelId="{F87417BB-6AB7-458D-8505-1A96F6A89B0F}" type="presParOf" srcId="{412EF729-02C5-459E-A77C-7696E90557F7}" destId="{92F183F3-7C45-43E2-9A13-175670E4D71B}" srcOrd="0" destOrd="0" presId="urn:microsoft.com/office/officeart/2008/layout/VerticalCurvedList"/>
    <dgm:cxn modelId="{A47BE91A-8B97-452F-940B-3411622F4A8E}" type="presParOf" srcId="{92F183F3-7C45-43E2-9A13-175670E4D71B}" destId="{39865DA5-074D-48B3-B64B-B88DCBE29057}" srcOrd="0" destOrd="0" presId="urn:microsoft.com/office/officeart/2008/layout/VerticalCurvedList"/>
    <dgm:cxn modelId="{DB88A696-4BEA-42DA-9E03-7134E1056D17}" type="presParOf" srcId="{39865DA5-074D-48B3-B64B-B88DCBE29057}" destId="{BEE266A2-5830-4881-B363-4AE67E8FBB88}" srcOrd="0" destOrd="0" presId="urn:microsoft.com/office/officeart/2008/layout/VerticalCurvedList"/>
    <dgm:cxn modelId="{AE88D05D-42B0-43F1-8784-92B57F471F2B}" type="presParOf" srcId="{39865DA5-074D-48B3-B64B-B88DCBE29057}" destId="{D93EEA1B-E57C-4D59-A266-D66AFB9D3EAA}" srcOrd="1" destOrd="0" presId="urn:microsoft.com/office/officeart/2008/layout/VerticalCurvedList"/>
    <dgm:cxn modelId="{FDCEA314-E90E-4DE8-9CD9-D799ABC037F9}" type="presParOf" srcId="{39865DA5-074D-48B3-B64B-B88DCBE29057}" destId="{D962C278-6C1A-4731-9B7C-6B3C207EA987}" srcOrd="2" destOrd="0" presId="urn:microsoft.com/office/officeart/2008/layout/VerticalCurvedList"/>
    <dgm:cxn modelId="{1A9BB148-FDDB-4286-941A-D26A5DE747D8}" type="presParOf" srcId="{39865DA5-074D-48B3-B64B-B88DCBE29057}" destId="{4D27C0E2-4A22-4C1C-953B-7B97086DD33D}" srcOrd="3" destOrd="0" presId="urn:microsoft.com/office/officeart/2008/layout/VerticalCurvedList"/>
    <dgm:cxn modelId="{7C522441-D4A9-4760-BE9F-D6CE8847A9D5}" type="presParOf" srcId="{92F183F3-7C45-43E2-9A13-175670E4D71B}" destId="{9A6B1BB3-EED6-420D-870E-93302686FA11}" srcOrd="1" destOrd="0" presId="urn:microsoft.com/office/officeart/2008/layout/VerticalCurvedList"/>
    <dgm:cxn modelId="{2C1263BA-5500-4EB8-B53A-3BF0F0EA38B4}" type="presParOf" srcId="{92F183F3-7C45-43E2-9A13-175670E4D71B}" destId="{8CCF719C-0886-4E40-8766-14C68FE66C49}" srcOrd="2" destOrd="0" presId="urn:microsoft.com/office/officeart/2008/layout/VerticalCurvedList"/>
    <dgm:cxn modelId="{6F6000A5-0136-4D32-9900-89E47E47CE74}" type="presParOf" srcId="{8CCF719C-0886-4E40-8766-14C68FE66C49}" destId="{B7855979-113A-47C4-B0EB-051E765F047E}" srcOrd="0" destOrd="0" presId="urn:microsoft.com/office/officeart/2008/layout/VerticalCurvedList"/>
    <dgm:cxn modelId="{ECCA1ACC-9F86-423D-8C2C-11B619C3AF6A}" type="presParOf" srcId="{92F183F3-7C45-43E2-9A13-175670E4D71B}" destId="{CC457318-48CF-4B57-8CFB-C17A057FED74}" srcOrd="3" destOrd="0" presId="urn:microsoft.com/office/officeart/2008/layout/VerticalCurvedList"/>
    <dgm:cxn modelId="{B4404A31-62AA-4744-A710-8FED885D5500}" type="presParOf" srcId="{92F183F3-7C45-43E2-9A13-175670E4D71B}" destId="{C18F0CE5-094D-44F1-BF35-426F46D99097}" srcOrd="4" destOrd="0" presId="urn:microsoft.com/office/officeart/2008/layout/VerticalCurvedList"/>
    <dgm:cxn modelId="{B82900D7-3288-4056-8CE9-BB52AED6C160}" type="presParOf" srcId="{C18F0CE5-094D-44F1-BF35-426F46D99097}" destId="{D67A2F50-1B95-40EE-AAE3-05FF1874624D}" srcOrd="0" destOrd="0" presId="urn:microsoft.com/office/officeart/2008/layout/VerticalCurvedList"/>
    <dgm:cxn modelId="{CAE6E51B-E958-4553-AA0A-E9A74617E63B}" type="presParOf" srcId="{92F183F3-7C45-43E2-9A13-175670E4D71B}" destId="{A266BCF6-6703-4C40-896B-163576A599F7}" srcOrd="5" destOrd="0" presId="urn:microsoft.com/office/officeart/2008/layout/VerticalCurvedList"/>
    <dgm:cxn modelId="{43F5F488-6F3B-40E6-9BDE-EDB981079036}" type="presParOf" srcId="{92F183F3-7C45-43E2-9A13-175670E4D71B}" destId="{E71E1979-97B9-4521-B75F-54FA286E96FA}" srcOrd="6" destOrd="0" presId="urn:microsoft.com/office/officeart/2008/layout/VerticalCurvedList"/>
    <dgm:cxn modelId="{317CE79D-7CDC-423C-9CCF-BBF51E66C0C7}" type="presParOf" srcId="{E71E1979-97B9-4521-B75F-54FA286E96FA}" destId="{81B21667-DC1B-466F-B237-21A48B22CA0F}" srcOrd="0" destOrd="0" presId="urn:microsoft.com/office/officeart/2008/layout/VerticalCurvedList"/>
    <dgm:cxn modelId="{C7969EF1-142E-447E-9072-E3ACC58DF225}" type="presParOf" srcId="{92F183F3-7C45-43E2-9A13-175670E4D71B}" destId="{90CABEBC-9DA4-4BA8-8DDC-2CE22B14B307}" srcOrd="7" destOrd="0" presId="urn:microsoft.com/office/officeart/2008/layout/VerticalCurvedList"/>
    <dgm:cxn modelId="{A9152E45-E929-49EA-BB34-CD0270610E62}" type="presParOf" srcId="{92F183F3-7C45-43E2-9A13-175670E4D71B}" destId="{F54C618D-BD5E-4C3A-8D60-834A8E1B243D}" srcOrd="8" destOrd="0" presId="urn:microsoft.com/office/officeart/2008/layout/VerticalCurvedList"/>
    <dgm:cxn modelId="{9A3F06E8-384F-43B3-BAC2-F6F903830705}" type="presParOf" srcId="{F54C618D-BD5E-4C3A-8D60-834A8E1B243D}" destId="{FD25A6F0-04C6-4047-81E8-8B8784381BE8}" srcOrd="0" destOrd="0" presId="urn:microsoft.com/office/officeart/2008/layout/VerticalCurvedList"/>
    <dgm:cxn modelId="{60B3C0DD-6535-47D9-BED5-D05720337EDF}" type="presParOf" srcId="{92F183F3-7C45-43E2-9A13-175670E4D71B}" destId="{A65FDE95-4C56-499E-B049-3D628C1AB43C}" srcOrd="9" destOrd="0" presId="urn:microsoft.com/office/officeart/2008/layout/VerticalCurvedList"/>
    <dgm:cxn modelId="{4FC772A9-45EF-4C69-BC6D-CED54E21F1CD}" type="presParOf" srcId="{92F183F3-7C45-43E2-9A13-175670E4D71B}" destId="{1F3572AC-50C8-40E4-AA63-B9A3C7386579}" srcOrd="10" destOrd="0" presId="urn:microsoft.com/office/officeart/2008/layout/VerticalCurvedList"/>
    <dgm:cxn modelId="{DC577C33-78BF-4FB5-8FB7-970017A46BF3}" type="presParOf" srcId="{1F3572AC-50C8-40E4-AA63-B9A3C7386579}" destId="{BA7A2E78-6498-4E86-A3C1-B0E36745C00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D7EBACC-50A1-4CAE-9CAB-47B3C5B4E3C8}" type="doc">
      <dgm:prSet loTypeId="urn:microsoft.com/office/officeart/2005/8/layout/vList2" loCatId="list" qsTypeId="urn:microsoft.com/office/officeart/2005/8/quickstyle/simple5" qsCatId="simple" csTypeId="urn:microsoft.com/office/officeart/2005/8/colors/colorful1" csCatId="colorful" phldr="1"/>
      <dgm:spPr/>
      <dgm:t>
        <a:bodyPr/>
        <a:lstStyle/>
        <a:p>
          <a:endParaRPr lang="ru-RU"/>
        </a:p>
      </dgm:t>
    </dgm:pt>
    <dgm:pt modelId="{2276FA98-1495-4F2D-B795-FA8BCF35BA91}">
      <dgm:prSet/>
      <dgm:spPr/>
      <dgm:t>
        <a:bodyPr/>
        <a:lstStyle/>
        <a:p>
          <a:r>
            <a:rPr lang="ru-RU" dirty="0" smtClean="0">
              <a:solidFill>
                <a:schemeClr val="tx1"/>
              </a:solidFill>
            </a:rPr>
            <a:t>- время начала исполнения плана (программы) и сроки проведения реструктуризации деятельности;</a:t>
          </a:r>
          <a:endParaRPr lang="ru-RU" dirty="0">
            <a:solidFill>
              <a:schemeClr val="tx1"/>
            </a:solidFill>
          </a:endParaRPr>
        </a:p>
      </dgm:t>
    </dgm:pt>
    <dgm:pt modelId="{D609DC36-115D-4A48-B157-9C7D8311EC9D}" type="parTrans" cxnId="{FCD69D43-B372-4056-B0EF-82009002B369}">
      <dgm:prSet/>
      <dgm:spPr/>
      <dgm:t>
        <a:bodyPr/>
        <a:lstStyle/>
        <a:p>
          <a:endParaRPr lang="ru-RU"/>
        </a:p>
      </dgm:t>
    </dgm:pt>
    <dgm:pt modelId="{BEA00420-3A5D-47C1-8F03-44CC6D1A0593}" type="sibTrans" cxnId="{FCD69D43-B372-4056-B0EF-82009002B369}">
      <dgm:prSet/>
      <dgm:spPr/>
      <dgm:t>
        <a:bodyPr/>
        <a:lstStyle/>
        <a:p>
          <a:endParaRPr lang="ru-RU"/>
        </a:p>
      </dgm:t>
    </dgm:pt>
    <dgm:pt modelId="{069393FF-6B19-4877-A9B7-8AFB4675C616}">
      <dgm:prSet/>
      <dgm:spPr/>
      <dgm:t>
        <a:bodyPr/>
        <a:lstStyle/>
        <a:p>
          <a:r>
            <a:rPr lang="ru-RU" dirty="0" smtClean="0">
              <a:solidFill>
                <a:schemeClr val="tx1"/>
              </a:solidFill>
            </a:rPr>
            <a:t>- вид деятельности (отдельные направления вида деятельности) и (или) структурное подразделение (часть структурного подразделения), подлежащие реструктуризации, и его местонахождение;</a:t>
          </a:r>
          <a:endParaRPr lang="ru-RU" dirty="0">
            <a:solidFill>
              <a:schemeClr val="tx1"/>
            </a:solidFill>
          </a:endParaRPr>
        </a:p>
      </dgm:t>
    </dgm:pt>
    <dgm:pt modelId="{CB24BAA0-7B45-44FC-A554-D4F903B02FC6}" type="parTrans" cxnId="{1F04DD4B-D2F6-43A3-AA6E-9CB63B15D3F3}">
      <dgm:prSet/>
      <dgm:spPr/>
      <dgm:t>
        <a:bodyPr/>
        <a:lstStyle/>
        <a:p>
          <a:endParaRPr lang="ru-RU"/>
        </a:p>
      </dgm:t>
    </dgm:pt>
    <dgm:pt modelId="{31FB80F0-9E5D-400F-B1D0-1AA9E73F9DD6}" type="sibTrans" cxnId="{1F04DD4B-D2F6-43A3-AA6E-9CB63B15D3F3}">
      <dgm:prSet/>
      <dgm:spPr/>
      <dgm:t>
        <a:bodyPr/>
        <a:lstStyle/>
        <a:p>
          <a:endParaRPr lang="ru-RU"/>
        </a:p>
      </dgm:t>
    </dgm:pt>
    <dgm:pt modelId="{D2CC5581-CDF5-4738-B6ED-5BE837067FDB}">
      <dgm:prSet/>
      <dgm:spPr/>
      <dgm:t>
        <a:bodyPr/>
        <a:lstStyle/>
        <a:p>
          <a:r>
            <a:rPr lang="ru-RU" dirty="0" smtClean="0">
              <a:solidFill>
                <a:schemeClr val="tx1"/>
              </a:solidFill>
            </a:rPr>
            <a:t>- основные мероприятия по реструктуризации деятельности;</a:t>
          </a:r>
          <a:endParaRPr lang="ru-RU" dirty="0">
            <a:solidFill>
              <a:schemeClr val="tx1"/>
            </a:solidFill>
          </a:endParaRPr>
        </a:p>
      </dgm:t>
    </dgm:pt>
    <dgm:pt modelId="{3B2ACD02-4DDE-491E-802A-4D2CF3527715}" type="parTrans" cxnId="{4057D3BD-404D-4336-B15C-1B3DD746907E}">
      <dgm:prSet/>
      <dgm:spPr/>
      <dgm:t>
        <a:bodyPr/>
        <a:lstStyle/>
        <a:p>
          <a:endParaRPr lang="ru-RU"/>
        </a:p>
      </dgm:t>
    </dgm:pt>
    <dgm:pt modelId="{07369AEA-FDF0-41A9-AC66-8230B079904F}" type="sibTrans" cxnId="{4057D3BD-404D-4336-B15C-1B3DD746907E}">
      <dgm:prSet/>
      <dgm:spPr/>
      <dgm:t>
        <a:bodyPr/>
        <a:lstStyle/>
        <a:p>
          <a:endParaRPr lang="ru-RU"/>
        </a:p>
      </dgm:t>
    </dgm:pt>
    <dgm:pt modelId="{4F8D8A7F-0526-4A55-A1CD-53EB7DFD3E39}">
      <dgm:prSet/>
      <dgm:spPr/>
      <dgm:t>
        <a:bodyPr/>
        <a:lstStyle/>
        <a:p>
          <a:r>
            <a:rPr lang="ru-RU" dirty="0" smtClean="0">
              <a:solidFill>
                <a:schemeClr val="tx1"/>
              </a:solidFill>
            </a:rPr>
            <a:t>- примерную численность персонала (сотрудников), их должности, с указанием функциональных обязанностей, которым будет выдана компенсация в связи с прекращением обязательств субъекта учета;</a:t>
          </a:r>
          <a:endParaRPr lang="ru-RU" dirty="0">
            <a:solidFill>
              <a:schemeClr val="tx1"/>
            </a:solidFill>
          </a:endParaRPr>
        </a:p>
      </dgm:t>
    </dgm:pt>
    <dgm:pt modelId="{487DC304-94B7-4A50-B6F6-DF06E92C6A5E}" type="parTrans" cxnId="{1C889CD7-CAE9-4810-BC2F-54F95F363A64}">
      <dgm:prSet/>
      <dgm:spPr/>
      <dgm:t>
        <a:bodyPr/>
        <a:lstStyle/>
        <a:p>
          <a:endParaRPr lang="ru-RU"/>
        </a:p>
      </dgm:t>
    </dgm:pt>
    <dgm:pt modelId="{26F1EAE2-5EE5-4798-BFFB-51DCD0200327}" type="sibTrans" cxnId="{1C889CD7-CAE9-4810-BC2F-54F95F363A64}">
      <dgm:prSet/>
      <dgm:spPr/>
      <dgm:t>
        <a:bodyPr/>
        <a:lstStyle/>
        <a:p>
          <a:endParaRPr lang="ru-RU"/>
        </a:p>
      </dgm:t>
    </dgm:pt>
    <dgm:pt modelId="{8CE473D7-DE7C-44BF-80D7-9F42175B9BA4}">
      <dgm:prSet/>
      <dgm:spPr/>
      <dgm:t>
        <a:bodyPr/>
        <a:lstStyle/>
        <a:p>
          <a:r>
            <a:rPr lang="ru-RU" dirty="0" smtClean="0">
              <a:solidFill>
                <a:schemeClr val="tx1"/>
              </a:solidFill>
            </a:rPr>
            <a:t>- размер обязательств, которые возникнут в результате проведения мероприятий по реструктуризации деятельности;</a:t>
          </a:r>
          <a:endParaRPr lang="ru-RU" dirty="0">
            <a:solidFill>
              <a:schemeClr val="tx1"/>
            </a:solidFill>
          </a:endParaRPr>
        </a:p>
      </dgm:t>
    </dgm:pt>
    <dgm:pt modelId="{1123102A-5806-4494-BEBB-12C6597511CB}" type="parTrans" cxnId="{5E9999F7-7E70-460A-805C-9A1AC6D5C29B}">
      <dgm:prSet/>
      <dgm:spPr/>
      <dgm:t>
        <a:bodyPr/>
        <a:lstStyle/>
        <a:p>
          <a:endParaRPr lang="ru-RU"/>
        </a:p>
      </dgm:t>
    </dgm:pt>
    <dgm:pt modelId="{91231338-3694-4200-B5E2-EDE7680EB794}" type="sibTrans" cxnId="{5E9999F7-7E70-460A-805C-9A1AC6D5C29B}">
      <dgm:prSet/>
      <dgm:spPr/>
      <dgm:t>
        <a:bodyPr/>
        <a:lstStyle/>
        <a:p>
          <a:endParaRPr lang="ru-RU"/>
        </a:p>
      </dgm:t>
    </dgm:pt>
    <dgm:pt modelId="{BF9EFC71-0060-4D5D-8D3D-871F5B5B08AA}">
      <dgm:prSet/>
      <dgm:spPr/>
      <dgm:t>
        <a:bodyPr/>
        <a:lstStyle/>
        <a:p>
          <a:r>
            <a:rPr lang="ru-RU" dirty="0" smtClean="0">
              <a:solidFill>
                <a:schemeClr val="tx1"/>
              </a:solidFill>
            </a:rPr>
            <a:t>- сроки доведения информации до лиц, права которых затрагиваются в ходе предстоящей реструктуризации деятельности.</a:t>
          </a:r>
          <a:endParaRPr lang="ru-RU" dirty="0">
            <a:solidFill>
              <a:schemeClr val="tx1"/>
            </a:solidFill>
          </a:endParaRPr>
        </a:p>
      </dgm:t>
    </dgm:pt>
    <dgm:pt modelId="{43CCF29B-CEAF-40E8-B69C-471A37D8ABCD}" type="parTrans" cxnId="{EDBD7DC8-1D93-448C-9987-70DB7811E27A}">
      <dgm:prSet/>
      <dgm:spPr/>
      <dgm:t>
        <a:bodyPr/>
        <a:lstStyle/>
        <a:p>
          <a:endParaRPr lang="ru-RU"/>
        </a:p>
      </dgm:t>
    </dgm:pt>
    <dgm:pt modelId="{C067E22C-F68C-41DF-AF9B-14CB15FEA891}" type="sibTrans" cxnId="{EDBD7DC8-1D93-448C-9987-70DB7811E27A}">
      <dgm:prSet/>
      <dgm:spPr/>
      <dgm:t>
        <a:bodyPr/>
        <a:lstStyle/>
        <a:p>
          <a:endParaRPr lang="ru-RU"/>
        </a:p>
      </dgm:t>
    </dgm:pt>
    <dgm:pt modelId="{06CFB4DB-3D21-4E9E-AD91-D832ED8B7C76}" type="pres">
      <dgm:prSet presAssocID="{7D7EBACC-50A1-4CAE-9CAB-47B3C5B4E3C8}" presName="linear" presStyleCnt="0">
        <dgm:presLayoutVars>
          <dgm:animLvl val="lvl"/>
          <dgm:resizeHandles val="exact"/>
        </dgm:presLayoutVars>
      </dgm:prSet>
      <dgm:spPr/>
      <dgm:t>
        <a:bodyPr/>
        <a:lstStyle/>
        <a:p>
          <a:endParaRPr lang="ru-RU"/>
        </a:p>
      </dgm:t>
    </dgm:pt>
    <dgm:pt modelId="{5F2ACEDA-53A2-4EB0-82D2-35185637B785}" type="pres">
      <dgm:prSet presAssocID="{2276FA98-1495-4F2D-B795-FA8BCF35BA91}" presName="parentText" presStyleLbl="node1" presStyleIdx="0" presStyleCnt="6">
        <dgm:presLayoutVars>
          <dgm:chMax val="0"/>
          <dgm:bulletEnabled val="1"/>
        </dgm:presLayoutVars>
      </dgm:prSet>
      <dgm:spPr/>
      <dgm:t>
        <a:bodyPr/>
        <a:lstStyle/>
        <a:p>
          <a:endParaRPr lang="ru-RU"/>
        </a:p>
      </dgm:t>
    </dgm:pt>
    <dgm:pt modelId="{492976F0-C092-4CFC-A600-FB23B68F892B}" type="pres">
      <dgm:prSet presAssocID="{BEA00420-3A5D-47C1-8F03-44CC6D1A0593}" presName="spacer" presStyleCnt="0"/>
      <dgm:spPr/>
    </dgm:pt>
    <dgm:pt modelId="{AFA8E146-2AFE-4FFE-8322-4629C40C3445}" type="pres">
      <dgm:prSet presAssocID="{069393FF-6B19-4877-A9B7-8AFB4675C616}" presName="parentText" presStyleLbl="node1" presStyleIdx="1" presStyleCnt="6">
        <dgm:presLayoutVars>
          <dgm:chMax val="0"/>
          <dgm:bulletEnabled val="1"/>
        </dgm:presLayoutVars>
      </dgm:prSet>
      <dgm:spPr/>
      <dgm:t>
        <a:bodyPr/>
        <a:lstStyle/>
        <a:p>
          <a:endParaRPr lang="ru-RU"/>
        </a:p>
      </dgm:t>
    </dgm:pt>
    <dgm:pt modelId="{924925A3-16AD-4B2C-A647-9EA7081FEAF3}" type="pres">
      <dgm:prSet presAssocID="{31FB80F0-9E5D-400F-B1D0-1AA9E73F9DD6}" presName="spacer" presStyleCnt="0"/>
      <dgm:spPr/>
    </dgm:pt>
    <dgm:pt modelId="{5907F934-765F-4975-9358-75ACC2B4B97C}" type="pres">
      <dgm:prSet presAssocID="{D2CC5581-CDF5-4738-B6ED-5BE837067FDB}" presName="parentText" presStyleLbl="node1" presStyleIdx="2" presStyleCnt="6">
        <dgm:presLayoutVars>
          <dgm:chMax val="0"/>
          <dgm:bulletEnabled val="1"/>
        </dgm:presLayoutVars>
      </dgm:prSet>
      <dgm:spPr/>
      <dgm:t>
        <a:bodyPr/>
        <a:lstStyle/>
        <a:p>
          <a:endParaRPr lang="ru-RU"/>
        </a:p>
      </dgm:t>
    </dgm:pt>
    <dgm:pt modelId="{CDCBB6F0-4FB7-49B1-8328-EC320CB25FD6}" type="pres">
      <dgm:prSet presAssocID="{07369AEA-FDF0-41A9-AC66-8230B079904F}" presName="spacer" presStyleCnt="0"/>
      <dgm:spPr/>
    </dgm:pt>
    <dgm:pt modelId="{511D3C76-8A0F-4BBE-AB8C-24CF62621EF9}" type="pres">
      <dgm:prSet presAssocID="{4F8D8A7F-0526-4A55-A1CD-53EB7DFD3E39}" presName="parentText" presStyleLbl="node1" presStyleIdx="3" presStyleCnt="6">
        <dgm:presLayoutVars>
          <dgm:chMax val="0"/>
          <dgm:bulletEnabled val="1"/>
        </dgm:presLayoutVars>
      </dgm:prSet>
      <dgm:spPr/>
      <dgm:t>
        <a:bodyPr/>
        <a:lstStyle/>
        <a:p>
          <a:endParaRPr lang="ru-RU"/>
        </a:p>
      </dgm:t>
    </dgm:pt>
    <dgm:pt modelId="{D0C0F751-4E26-411C-B88C-798061E22144}" type="pres">
      <dgm:prSet presAssocID="{26F1EAE2-5EE5-4798-BFFB-51DCD0200327}" presName="spacer" presStyleCnt="0"/>
      <dgm:spPr/>
    </dgm:pt>
    <dgm:pt modelId="{6A0542A7-26CE-4099-B552-E4641C149D12}" type="pres">
      <dgm:prSet presAssocID="{8CE473D7-DE7C-44BF-80D7-9F42175B9BA4}" presName="parentText" presStyleLbl="node1" presStyleIdx="4" presStyleCnt="6">
        <dgm:presLayoutVars>
          <dgm:chMax val="0"/>
          <dgm:bulletEnabled val="1"/>
        </dgm:presLayoutVars>
      </dgm:prSet>
      <dgm:spPr/>
      <dgm:t>
        <a:bodyPr/>
        <a:lstStyle/>
        <a:p>
          <a:endParaRPr lang="ru-RU"/>
        </a:p>
      </dgm:t>
    </dgm:pt>
    <dgm:pt modelId="{19C06DD8-5FA9-4F55-AE25-7EF1BDC24520}" type="pres">
      <dgm:prSet presAssocID="{91231338-3694-4200-B5E2-EDE7680EB794}" presName="spacer" presStyleCnt="0"/>
      <dgm:spPr/>
    </dgm:pt>
    <dgm:pt modelId="{3B10582F-55C3-4ED9-B4E9-80C4B52A6378}" type="pres">
      <dgm:prSet presAssocID="{BF9EFC71-0060-4D5D-8D3D-871F5B5B08AA}" presName="parentText" presStyleLbl="node1" presStyleIdx="5" presStyleCnt="6">
        <dgm:presLayoutVars>
          <dgm:chMax val="0"/>
          <dgm:bulletEnabled val="1"/>
        </dgm:presLayoutVars>
      </dgm:prSet>
      <dgm:spPr/>
      <dgm:t>
        <a:bodyPr/>
        <a:lstStyle/>
        <a:p>
          <a:endParaRPr lang="ru-RU"/>
        </a:p>
      </dgm:t>
    </dgm:pt>
  </dgm:ptLst>
  <dgm:cxnLst>
    <dgm:cxn modelId="{1F04DD4B-D2F6-43A3-AA6E-9CB63B15D3F3}" srcId="{7D7EBACC-50A1-4CAE-9CAB-47B3C5B4E3C8}" destId="{069393FF-6B19-4877-A9B7-8AFB4675C616}" srcOrd="1" destOrd="0" parTransId="{CB24BAA0-7B45-44FC-A554-D4F903B02FC6}" sibTransId="{31FB80F0-9E5D-400F-B1D0-1AA9E73F9DD6}"/>
    <dgm:cxn modelId="{1C889CD7-CAE9-4810-BC2F-54F95F363A64}" srcId="{7D7EBACC-50A1-4CAE-9CAB-47B3C5B4E3C8}" destId="{4F8D8A7F-0526-4A55-A1CD-53EB7DFD3E39}" srcOrd="3" destOrd="0" parTransId="{487DC304-94B7-4A50-B6F6-DF06E92C6A5E}" sibTransId="{26F1EAE2-5EE5-4798-BFFB-51DCD0200327}"/>
    <dgm:cxn modelId="{FCD69D43-B372-4056-B0EF-82009002B369}" srcId="{7D7EBACC-50A1-4CAE-9CAB-47B3C5B4E3C8}" destId="{2276FA98-1495-4F2D-B795-FA8BCF35BA91}" srcOrd="0" destOrd="0" parTransId="{D609DC36-115D-4A48-B157-9C7D8311EC9D}" sibTransId="{BEA00420-3A5D-47C1-8F03-44CC6D1A0593}"/>
    <dgm:cxn modelId="{B9A52457-F194-4EEE-BB4B-D538403ACE9F}" type="presOf" srcId="{D2CC5581-CDF5-4738-B6ED-5BE837067FDB}" destId="{5907F934-765F-4975-9358-75ACC2B4B97C}" srcOrd="0" destOrd="0" presId="urn:microsoft.com/office/officeart/2005/8/layout/vList2"/>
    <dgm:cxn modelId="{39D9F027-8492-41BC-AFCF-CF37CD327537}" type="presOf" srcId="{2276FA98-1495-4F2D-B795-FA8BCF35BA91}" destId="{5F2ACEDA-53A2-4EB0-82D2-35185637B785}" srcOrd="0" destOrd="0" presId="urn:microsoft.com/office/officeart/2005/8/layout/vList2"/>
    <dgm:cxn modelId="{EDBD7DC8-1D93-448C-9987-70DB7811E27A}" srcId="{7D7EBACC-50A1-4CAE-9CAB-47B3C5B4E3C8}" destId="{BF9EFC71-0060-4D5D-8D3D-871F5B5B08AA}" srcOrd="5" destOrd="0" parTransId="{43CCF29B-CEAF-40E8-B69C-471A37D8ABCD}" sibTransId="{C067E22C-F68C-41DF-AF9B-14CB15FEA891}"/>
    <dgm:cxn modelId="{5E9999F7-7E70-460A-805C-9A1AC6D5C29B}" srcId="{7D7EBACC-50A1-4CAE-9CAB-47B3C5B4E3C8}" destId="{8CE473D7-DE7C-44BF-80D7-9F42175B9BA4}" srcOrd="4" destOrd="0" parTransId="{1123102A-5806-4494-BEBB-12C6597511CB}" sibTransId="{91231338-3694-4200-B5E2-EDE7680EB794}"/>
    <dgm:cxn modelId="{C5D93694-1697-4229-B300-BD3F089C1CE0}" type="presOf" srcId="{8CE473D7-DE7C-44BF-80D7-9F42175B9BA4}" destId="{6A0542A7-26CE-4099-B552-E4641C149D12}" srcOrd="0" destOrd="0" presId="urn:microsoft.com/office/officeart/2005/8/layout/vList2"/>
    <dgm:cxn modelId="{8B9C99B3-E86B-4F30-941A-CE75E0D95E92}" type="presOf" srcId="{069393FF-6B19-4877-A9B7-8AFB4675C616}" destId="{AFA8E146-2AFE-4FFE-8322-4629C40C3445}" srcOrd="0" destOrd="0" presId="urn:microsoft.com/office/officeart/2005/8/layout/vList2"/>
    <dgm:cxn modelId="{4057D3BD-404D-4336-B15C-1B3DD746907E}" srcId="{7D7EBACC-50A1-4CAE-9CAB-47B3C5B4E3C8}" destId="{D2CC5581-CDF5-4738-B6ED-5BE837067FDB}" srcOrd="2" destOrd="0" parTransId="{3B2ACD02-4DDE-491E-802A-4D2CF3527715}" sibTransId="{07369AEA-FDF0-41A9-AC66-8230B079904F}"/>
    <dgm:cxn modelId="{FD5DF0E8-A4F0-4832-9B91-1B4E0F913780}" type="presOf" srcId="{BF9EFC71-0060-4D5D-8D3D-871F5B5B08AA}" destId="{3B10582F-55C3-4ED9-B4E9-80C4B52A6378}" srcOrd="0" destOrd="0" presId="urn:microsoft.com/office/officeart/2005/8/layout/vList2"/>
    <dgm:cxn modelId="{36EDB082-976F-4963-9CE2-485264244B7F}" type="presOf" srcId="{4F8D8A7F-0526-4A55-A1CD-53EB7DFD3E39}" destId="{511D3C76-8A0F-4BBE-AB8C-24CF62621EF9}" srcOrd="0" destOrd="0" presId="urn:microsoft.com/office/officeart/2005/8/layout/vList2"/>
    <dgm:cxn modelId="{3E7F8652-B42F-4F40-9B22-65FA93FB200E}" type="presOf" srcId="{7D7EBACC-50A1-4CAE-9CAB-47B3C5B4E3C8}" destId="{06CFB4DB-3D21-4E9E-AD91-D832ED8B7C76}" srcOrd="0" destOrd="0" presId="urn:microsoft.com/office/officeart/2005/8/layout/vList2"/>
    <dgm:cxn modelId="{A4D480EA-2BE2-4207-891E-97008CD7F155}" type="presParOf" srcId="{06CFB4DB-3D21-4E9E-AD91-D832ED8B7C76}" destId="{5F2ACEDA-53A2-4EB0-82D2-35185637B785}" srcOrd="0" destOrd="0" presId="urn:microsoft.com/office/officeart/2005/8/layout/vList2"/>
    <dgm:cxn modelId="{B00F179E-6E1B-4BB6-9230-E9116E5093A7}" type="presParOf" srcId="{06CFB4DB-3D21-4E9E-AD91-D832ED8B7C76}" destId="{492976F0-C092-4CFC-A600-FB23B68F892B}" srcOrd="1" destOrd="0" presId="urn:microsoft.com/office/officeart/2005/8/layout/vList2"/>
    <dgm:cxn modelId="{42589621-4CB7-4756-B9F7-5F8E5DFACA59}" type="presParOf" srcId="{06CFB4DB-3D21-4E9E-AD91-D832ED8B7C76}" destId="{AFA8E146-2AFE-4FFE-8322-4629C40C3445}" srcOrd="2" destOrd="0" presId="urn:microsoft.com/office/officeart/2005/8/layout/vList2"/>
    <dgm:cxn modelId="{22C56F35-330B-42AF-A57F-40610ACA8E51}" type="presParOf" srcId="{06CFB4DB-3D21-4E9E-AD91-D832ED8B7C76}" destId="{924925A3-16AD-4B2C-A647-9EA7081FEAF3}" srcOrd="3" destOrd="0" presId="urn:microsoft.com/office/officeart/2005/8/layout/vList2"/>
    <dgm:cxn modelId="{6B620668-12C3-4553-A479-6FE0481C0F66}" type="presParOf" srcId="{06CFB4DB-3D21-4E9E-AD91-D832ED8B7C76}" destId="{5907F934-765F-4975-9358-75ACC2B4B97C}" srcOrd="4" destOrd="0" presId="urn:microsoft.com/office/officeart/2005/8/layout/vList2"/>
    <dgm:cxn modelId="{7E69D2EF-7856-48FA-BCAC-DFC95F557B8A}" type="presParOf" srcId="{06CFB4DB-3D21-4E9E-AD91-D832ED8B7C76}" destId="{CDCBB6F0-4FB7-49B1-8328-EC320CB25FD6}" srcOrd="5" destOrd="0" presId="urn:microsoft.com/office/officeart/2005/8/layout/vList2"/>
    <dgm:cxn modelId="{F7F985A2-2301-44A8-9594-1C23818A9718}" type="presParOf" srcId="{06CFB4DB-3D21-4E9E-AD91-D832ED8B7C76}" destId="{511D3C76-8A0F-4BBE-AB8C-24CF62621EF9}" srcOrd="6" destOrd="0" presId="urn:microsoft.com/office/officeart/2005/8/layout/vList2"/>
    <dgm:cxn modelId="{6C7F7EB5-6A4E-4B05-86A9-0BCE4D4F0232}" type="presParOf" srcId="{06CFB4DB-3D21-4E9E-AD91-D832ED8B7C76}" destId="{D0C0F751-4E26-411C-B88C-798061E22144}" srcOrd="7" destOrd="0" presId="urn:microsoft.com/office/officeart/2005/8/layout/vList2"/>
    <dgm:cxn modelId="{943E49A0-E559-4100-99C1-3EB24EC4A3DD}" type="presParOf" srcId="{06CFB4DB-3D21-4E9E-AD91-D832ED8B7C76}" destId="{6A0542A7-26CE-4099-B552-E4641C149D12}" srcOrd="8" destOrd="0" presId="urn:microsoft.com/office/officeart/2005/8/layout/vList2"/>
    <dgm:cxn modelId="{2B02CC61-1918-4B10-9F98-04D85B1BAEA9}" type="presParOf" srcId="{06CFB4DB-3D21-4E9E-AD91-D832ED8B7C76}" destId="{19C06DD8-5FA9-4F55-AE25-7EF1BDC24520}" srcOrd="9" destOrd="0" presId="urn:microsoft.com/office/officeart/2005/8/layout/vList2"/>
    <dgm:cxn modelId="{B532C63C-02D6-4AA7-9C0D-6846917BE448}" type="presParOf" srcId="{06CFB4DB-3D21-4E9E-AD91-D832ED8B7C76}" destId="{3B10582F-55C3-4ED9-B4E9-80C4B52A6378}"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AA6C36-5AE8-4A0E-98D8-B4734A473CDF}" type="doc">
      <dgm:prSet loTypeId="urn:microsoft.com/office/officeart/2005/8/layout/bList2" loCatId="list" qsTypeId="urn:microsoft.com/office/officeart/2005/8/quickstyle/3d3" qsCatId="3D" csTypeId="urn:microsoft.com/office/officeart/2005/8/colors/accent1_1" csCatId="accent1" phldr="1"/>
      <dgm:spPr/>
    </dgm:pt>
    <dgm:pt modelId="{28A786B1-F7E8-4A82-8704-D8F502DD6C38}">
      <dgm:prSet phldrT="[Текст]"/>
      <dgm:spPr/>
      <dgm:t>
        <a:bodyPr/>
        <a:lstStyle/>
        <a:p>
          <a:r>
            <a:rPr lang="ru-RU" dirty="0" smtClean="0"/>
            <a:t>Первый критерий</a:t>
          </a:r>
          <a:endParaRPr lang="ru-RU" dirty="0"/>
        </a:p>
      </dgm:t>
    </dgm:pt>
    <dgm:pt modelId="{2312301C-CD7B-415C-A6BA-1AB54782E8A3}" type="parTrans" cxnId="{16F04C39-A69B-4D3F-BBEC-5BA7A4FF0B70}">
      <dgm:prSet/>
      <dgm:spPr/>
      <dgm:t>
        <a:bodyPr/>
        <a:lstStyle/>
        <a:p>
          <a:endParaRPr lang="ru-RU"/>
        </a:p>
      </dgm:t>
    </dgm:pt>
    <dgm:pt modelId="{EA11B031-0922-4FAC-972E-9136AECBAAD2}" type="sibTrans" cxnId="{16F04C39-A69B-4D3F-BBEC-5BA7A4FF0B70}">
      <dgm:prSet/>
      <dgm:spPr/>
      <dgm:t>
        <a:bodyPr/>
        <a:lstStyle/>
        <a:p>
          <a:endParaRPr lang="ru-RU"/>
        </a:p>
      </dgm:t>
    </dgm:pt>
    <dgm:pt modelId="{1D49ED59-22FD-4C52-A631-3FB21E789832}">
      <dgm:prSet/>
      <dgm:spPr/>
      <dgm:t>
        <a:bodyPr/>
        <a:lstStyle/>
        <a:p>
          <a:r>
            <a:rPr lang="ru-RU" dirty="0" smtClean="0"/>
            <a:t>у субъекта учета имеется обязанность, возникшая в результате произошедших фактов хозяйственной жизни</a:t>
          </a:r>
          <a:endParaRPr lang="ru-RU" dirty="0"/>
        </a:p>
      </dgm:t>
    </dgm:pt>
    <dgm:pt modelId="{529DBED5-09FF-439A-A669-483DA77697C1}" type="parTrans" cxnId="{05818F98-1A52-4E98-B958-6FAA266761CB}">
      <dgm:prSet/>
      <dgm:spPr/>
      <dgm:t>
        <a:bodyPr/>
        <a:lstStyle/>
        <a:p>
          <a:endParaRPr lang="ru-RU"/>
        </a:p>
      </dgm:t>
    </dgm:pt>
    <dgm:pt modelId="{C3859877-AA66-487D-AF43-8AE3C4FEE0CA}" type="sibTrans" cxnId="{05818F98-1A52-4E98-B958-6FAA266761CB}">
      <dgm:prSet/>
      <dgm:spPr/>
      <dgm:t>
        <a:bodyPr/>
        <a:lstStyle/>
        <a:p>
          <a:endParaRPr lang="ru-RU"/>
        </a:p>
      </dgm:t>
    </dgm:pt>
    <dgm:pt modelId="{4E3AE76F-07C4-47EE-A6E5-39FC72524B67}">
      <dgm:prSet phldrT="[Текст]"/>
      <dgm:spPr/>
      <dgm:t>
        <a:bodyPr/>
        <a:lstStyle/>
        <a:p>
          <a:r>
            <a:rPr lang="ru-RU" dirty="0" smtClean="0"/>
            <a:t>Четвертый критерий</a:t>
          </a:r>
          <a:endParaRPr lang="ru-RU" dirty="0"/>
        </a:p>
      </dgm:t>
    </dgm:pt>
    <dgm:pt modelId="{D1D33554-F62C-4C65-8B64-1C6D6A2D8ED7}" type="parTrans" cxnId="{016A7CB2-F25C-4C3F-B0E7-67B49239F78B}">
      <dgm:prSet/>
      <dgm:spPr/>
      <dgm:t>
        <a:bodyPr/>
        <a:lstStyle/>
        <a:p>
          <a:endParaRPr lang="ru-RU"/>
        </a:p>
      </dgm:t>
    </dgm:pt>
    <dgm:pt modelId="{033877A1-7458-4AB9-B323-B0B6C311E720}" type="sibTrans" cxnId="{016A7CB2-F25C-4C3F-B0E7-67B49239F78B}">
      <dgm:prSet/>
      <dgm:spPr/>
      <dgm:t>
        <a:bodyPr/>
        <a:lstStyle/>
        <a:p>
          <a:endParaRPr lang="ru-RU"/>
        </a:p>
      </dgm:t>
    </dgm:pt>
    <dgm:pt modelId="{2A20876F-9A4C-4F96-8332-EF66777D1E95}">
      <dgm:prSet/>
      <dgm:spPr/>
      <dgm:t>
        <a:bodyPr/>
        <a:lstStyle/>
        <a:p>
          <a:r>
            <a:rPr lang="ru-RU" smtClean="0"/>
            <a:t>Второй критерий</a:t>
          </a:r>
          <a:endParaRPr lang="ru-RU"/>
        </a:p>
      </dgm:t>
    </dgm:pt>
    <dgm:pt modelId="{0247665C-F3EB-4575-B634-F10429359F16}" type="parTrans" cxnId="{A0A80EE9-5ED8-4333-86CB-FD691CE3D9ED}">
      <dgm:prSet/>
      <dgm:spPr/>
      <dgm:t>
        <a:bodyPr/>
        <a:lstStyle/>
        <a:p>
          <a:endParaRPr lang="ru-RU"/>
        </a:p>
      </dgm:t>
    </dgm:pt>
    <dgm:pt modelId="{EB374EF8-37EA-4557-8C27-02F6BE592050}" type="sibTrans" cxnId="{A0A80EE9-5ED8-4333-86CB-FD691CE3D9ED}">
      <dgm:prSet/>
      <dgm:spPr/>
      <dgm:t>
        <a:bodyPr/>
        <a:lstStyle/>
        <a:p>
          <a:endParaRPr lang="ru-RU"/>
        </a:p>
      </dgm:t>
    </dgm:pt>
    <dgm:pt modelId="{861D01C3-0A5B-43B2-9D56-427D1653EB6A}">
      <dgm:prSet/>
      <dgm:spPr/>
      <dgm:t>
        <a:bodyPr/>
        <a:lstStyle/>
        <a:p>
          <a:r>
            <a:rPr lang="ru-RU" smtClean="0"/>
            <a:t>для исполнения обязанности потребуется выбытие активов.</a:t>
          </a:r>
          <a:endParaRPr lang="ru-RU"/>
        </a:p>
      </dgm:t>
    </dgm:pt>
    <dgm:pt modelId="{6D472FDB-9919-41E8-B698-DAB625CE97E6}" type="parTrans" cxnId="{D3D19ED1-F4AA-43CF-A5CF-E3ED2439CAD2}">
      <dgm:prSet/>
      <dgm:spPr/>
      <dgm:t>
        <a:bodyPr/>
        <a:lstStyle/>
        <a:p>
          <a:endParaRPr lang="ru-RU"/>
        </a:p>
      </dgm:t>
    </dgm:pt>
    <dgm:pt modelId="{9AEC087B-6D5B-46D4-B129-1E8F7031C7BB}" type="sibTrans" cxnId="{D3D19ED1-F4AA-43CF-A5CF-E3ED2439CAD2}">
      <dgm:prSet/>
      <dgm:spPr/>
      <dgm:t>
        <a:bodyPr/>
        <a:lstStyle/>
        <a:p>
          <a:endParaRPr lang="ru-RU"/>
        </a:p>
      </dgm:t>
    </dgm:pt>
    <dgm:pt modelId="{44D4FE4D-FD6C-441C-B023-7C421EA18941}">
      <dgm:prSet/>
      <dgm:spPr/>
      <dgm:t>
        <a:bodyPr/>
        <a:lstStyle/>
        <a:p>
          <a:r>
            <a:rPr lang="ru-RU" smtClean="0"/>
            <a:t>Третий критерий</a:t>
          </a:r>
          <a:endParaRPr lang="ru-RU"/>
        </a:p>
      </dgm:t>
    </dgm:pt>
    <dgm:pt modelId="{415DD33A-DE9C-40F1-982C-208509284217}" type="parTrans" cxnId="{9CA84EDB-CCAC-4845-BB91-D7B234A7F839}">
      <dgm:prSet/>
      <dgm:spPr/>
      <dgm:t>
        <a:bodyPr/>
        <a:lstStyle/>
        <a:p>
          <a:endParaRPr lang="ru-RU"/>
        </a:p>
      </dgm:t>
    </dgm:pt>
    <dgm:pt modelId="{701034D8-7310-4A0B-A193-9A1CFAFCC261}" type="sibTrans" cxnId="{9CA84EDB-CCAC-4845-BB91-D7B234A7F839}">
      <dgm:prSet/>
      <dgm:spPr/>
      <dgm:t>
        <a:bodyPr/>
        <a:lstStyle/>
        <a:p>
          <a:endParaRPr lang="ru-RU"/>
        </a:p>
      </dgm:t>
    </dgm:pt>
    <dgm:pt modelId="{F7BA3653-EC22-4048-BFF0-25F8F2B0C43B}">
      <dgm:prSet/>
      <dgm:spPr/>
      <dgm:t>
        <a:bodyPr/>
        <a:lstStyle/>
        <a:p>
          <a:r>
            <a:rPr lang="ru-RU" dirty="0" smtClean="0"/>
            <a:t>размер обязанности может быть обоснованно оценен и подтвержден расчетно или документально.</a:t>
          </a:r>
          <a:endParaRPr lang="ru-RU" dirty="0"/>
        </a:p>
      </dgm:t>
    </dgm:pt>
    <dgm:pt modelId="{BA5F031C-8226-49EC-BF02-8E99C4A76952}" type="parTrans" cxnId="{D652CD56-D1DF-446E-A9AA-3913B866889E}">
      <dgm:prSet/>
      <dgm:spPr/>
      <dgm:t>
        <a:bodyPr/>
        <a:lstStyle/>
        <a:p>
          <a:endParaRPr lang="ru-RU"/>
        </a:p>
      </dgm:t>
    </dgm:pt>
    <dgm:pt modelId="{610B3459-9858-42E4-8D6B-4F2EB34E9777}" type="sibTrans" cxnId="{D652CD56-D1DF-446E-A9AA-3913B866889E}">
      <dgm:prSet/>
      <dgm:spPr/>
      <dgm:t>
        <a:bodyPr/>
        <a:lstStyle/>
        <a:p>
          <a:endParaRPr lang="ru-RU"/>
        </a:p>
      </dgm:t>
    </dgm:pt>
    <dgm:pt modelId="{7C6FD72E-C86F-4F55-9763-90DCD8F01D28}">
      <dgm:prSet/>
      <dgm:spPr/>
      <dgm:t>
        <a:bodyPr/>
        <a:lstStyle/>
        <a:p>
          <a:r>
            <a:rPr lang="ru-RU" smtClean="0"/>
            <a:t>момент предъявления требования об исполнении обязательства и его размер не зависят от действий субъекта учета.</a:t>
          </a:r>
          <a:endParaRPr lang="ru-RU"/>
        </a:p>
      </dgm:t>
    </dgm:pt>
    <dgm:pt modelId="{AF32D72E-6BA8-4D5D-B907-45FA4646F718}" type="parTrans" cxnId="{22DB3FD1-300F-4CE7-9606-E1571CC98A8A}">
      <dgm:prSet/>
      <dgm:spPr/>
      <dgm:t>
        <a:bodyPr/>
        <a:lstStyle/>
        <a:p>
          <a:endParaRPr lang="ru-RU"/>
        </a:p>
      </dgm:t>
    </dgm:pt>
    <dgm:pt modelId="{752485E9-A563-43CD-A555-D5BEE892A1BB}" type="sibTrans" cxnId="{22DB3FD1-300F-4CE7-9606-E1571CC98A8A}">
      <dgm:prSet/>
      <dgm:spPr/>
      <dgm:t>
        <a:bodyPr/>
        <a:lstStyle/>
        <a:p>
          <a:endParaRPr lang="ru-RU"/>
        </a:p>
      </dgm:t>
    </dgm:pt>
    <dgm:pt modelId="{DF150005-3C1F-43E9-9A93-B28CB0364B65}" type="pres">
      <dgm:prSet presAssocID="{46AA6C36-5AE8-4A0E-98D8-B4734A473CDF}" presName="diagram" presStyleCnt="0">
        <dgm:presLayoutVars>
          <dgm:dir/>
          <dgm:animLvl val="lvl"/>
          <dgm:resizeHandles val="exact"/>
        </dgm:presLayoutVars>
      </dgm:prSet>
      <dgm:spPr/>
    </dgm:pt>
    <dgm:pt modelId="{87A485AF-5C04-430E-9A01-DDCBFF7FE753}" type="pres">
      <dgm:prSet presAssocID="{28A786B1-F7E8-4A82-8704-D8F502DD6C38}" presName="compNode" presStyleCnt="0"/>
      <dgm:spPr/>
    </dgm:pt>
    <dgm:pt modelId="{3BAE6FC4-1C75-4896-8580-8AD00AD7BC72}" type="pres">
      <dgm:prSet presAssocID="{28A786B1-F7E8-4A82-8704-D8F502DD6C38}" presName="childRect" presStyleLbl="bgAcc1" presStyleIdx="0" presStyleCnt="4">
        <dgm:presLayoutVars>
          <dgm:bulletEnabled val="1"/>
        </dgm:presLayoutVars>
      </dgm:prSet>
      <dgm:spPr/>
      <dgm:t>
        <a:bodyPr/>
        <a:lstStyle/>
        <a:p>
          <a:endParaRPr lang="ru-RU"/>
        </a:p>
      </dgm:t>
    </dgm:pt>
    <dgm:pt modelId="{8CDDEDB2-33DF-44BB-89DA-E6E4850EE6E9}" type="pres">
      <dgm:prSet presAssocID="{28A786B1-F7E8-4A82-8704-D8F502DD6C38}" presName="parentText" presStyleLbl="node1" presStyleIdx="0" presStyleCnt="0">
        <dgm:presLayoutVars>
          <dgm:chMax val="0"/>
          <dgm:bulletEnabled val="1"/>
        </dgm:presLayoutVars>
      </dgm:prSet>
      <dgm:spPr/>
      <dgm:t>
        <a:bodyPr/>
        <a:lstStyle/>
        <a:p>
          <a:endParaRPr lang="ru-RU"/>
        </a:p>
      </dgm:t>
    </dgm:pt>
    <dgm:pt modelId="{733EE0F6-39BD-43A1-9EB7-D08927649D15}" type="pres">
      <dgm:prSet presAssocID="{28A786B1-F7E8-4A82-8704-D8F502DD6C38}" presName="parentRect" presStyleLbl="alignNode1" presStyleIdx="0" presStyleCnt="4"/>
      <dgm:spPr/>
      <dgm:t>
        <a:bodyPr/>
        <a:lstStyle/>
        <a:p>
          <a:endParaRPr lang="ru-RU"/>
        </a:p>
      </dgm:t>
    </dgm:pt>
    <dgm:pt modelId="{53AC9EA3-4552-408E-B5C4-A5CE0403C7BD}" type="pres">
      <dgm:prSet presAssocID="{28A786B1-F7E8-4A82-8704-D8F502DD6C38}" presName="adorn" presStyleLbl="fgAccFollowNode1" presStyleIdx="0" presStyleCnt="4"/>
      <dgm:spPr>
        <a:gradFill rotWithShape="0">
          <a:gsLst>
            <a:gs pos="92000">
              <a:schemeClr val="accent4">
                <a:lumMod val="40000"/>
                <a:lumOff val="60000"/>
              </a:schemeClr>
            </a:gs>
            <a:gs pos="100000">
              <a:schemeClr val="accent1">
                <a:lumMod val="75000"/>
              </a:schemeClr>
            </a:gs>
          </a:gsLst>
          <a:path path="rect">
            <a:fillToRect l="50000" t="50000" r="50000" b="50000"/>
          </a:path>
        </a:gradFill>
      </dgm:spPr>
    </dgm:pt>
    <dgm:pt modelId="{7E94B1F3-7A07-45BC-8AE8-70C08BDD5039}" type="pres">
      <dgm:prSet presAssocID="{EA11B031-0922-4FAC-972E-9136AECBAAD2}" presName="sibTrans" presStyleLbl="sibTrans2D1" presStyleIdx="0" presStyleCnt="0"/>
      <dgm:spPr/>
      <dgm:t>
        <a:bodyPr/>
        <a:lstStyle/>
        <a:p>
          <a:endParaRPr lang="ru-RU"/>
        </a:p>
      </dgm:t>
    </dgm:pt>
    <dgm:pt modelId="{EFBF8AD3-90DD-4680-8018-00DF0F6E3D09}" type="pres">
      <dgm:prSet presAssocID="{2A20876F-9A4C-4F96-8332-EF66777D1E95}" presName="compNode" presStyleCnt="0"/>
      <dgm:spPr/>
    </dgm:pt>
    <dgm:pt modelId="{0586A2E5-43E3-41CF-A7D6-F79D62F6CD91}" type="pres">
      <dgm:prSet presAssocID="{2A20876F-9A4C-4F96-8332-EF66777D1E95}" presName="childRect" presStyleLbl="bgAcc1" presStyleIdx="1" presStyleCnt="4">
        <dgm:presLayoutVars>
          <dgm:bulletEnabled val="1"/>
        </dgm:presLayoutVars>
      </dgm:prSet>
      <dgm:spPr/>
      <dgm:t>
        <a:bodyPr/>
        <a:lstStyle/>
        <a:p>
          <a:endParaRPr lang="ru-RU"/>
        </a:p>
      </dgm:t>
    </dgm:pt>
    <dgm:pt modelId="{69819095-8394-4EC6-8B74-CB9FD70A14AD}" type="pres">
      <dgm:prSet presAssocID="{2A20876F-9A4C-4F96-8332-EF66777D1E95}" presName="parentText" presStyleLbl="node1" presStyleIdx="0" presStyleCnt="0">
        <dgm:presLayoutVars>
          <dgm:chMax val="0"/>
          <dgm:bulletEnabled val="1"/>
        </dgm:presLayoutVars>
      </dgm:prSet>
      <dgm:spPr/>
      <dgm:t>
        <a:bodyPr/>
        <a:lstStyle/>
        <a:p>
          <a:endParaRPr lang="ru-RU"/>
        </a:p>
      </dgm:t>
    </dgm:pt>
    <dgm:pt modelId="{83B34CCF-837D-4478-8181-CB55D07D73E6}" type="pres">
      <dgm:prSet presAssocID="{2A20876F-9A4C-4F96-8332-EF66777D1E95}" presName="parentRect" presStyleLbl="alignNode1" presStyleIdx="1" presStyleCnt="4"/>
      <dgm:spPr/>
      <dgm:t>
        <a:bodyPr/>
        <a:lstStyle/>
        <a:p>
          <a:endParaRPr lang="ru-RU"/>
        </a:p>
      </dgm:t>
    </dgm:pt>
    <dgm:pt modelId="{CD02B7CE-771F-4BA1-91D2-434D2709583D}" type="pres">
      <dgm:prSet presAssocID="{2A20876F-9A4C-4F96-8332-EF66777D1E95}" presName="adorn" presStyleLbl="fgAccFollowNode1" presStyleIdx="1" presStyleCnt="4"/>
      <dgm:spPr>
        <a:gradFill rotWithShape="0">
          <a:gsLst>
            <a:gs pos="92000">
              <a:schemeClr val="accent4">
                <a:lumMod val="40000"/>
                <a:lumOff val="60000"/>
              </a:schemeClr>
            </a:gs>
            <a:gs pos="100000">
              <a:schemeClr val="accent1">
                <a:lumMod val="75000"/>
              </a:schemeClr>
            </a:gs>
          </a:gsLst>
          <a:path path="rect">
            <a:fillToRect l="50000" t="50000" r="50000" b="50000"/>
          </a:path>
        </a:gradFill>
      </dgm:spPr>
    </dgm:pt>
    <dgm:pt modelId="{52F669C1-328F-46B9-A001-8749C1882D22}" type="pres">
      <dgm:prSet presAssocID="{EB374EF8-37EA-4557-8C27-02F6BE592050}" presName="sibTrans" presStyleLbl="sibTrans2D1" presStyleIdx="0" presStyleCnt="0"/>
      <dgm:spPr/>
      <dgm:t>
        <a:bodyPr/>
        <a:lstStyle/>
        <a:p>
          <a:endParaRPr lang="ru-RU"/>
        </a:p>
      </dgm:t>
    </dgm:pt>
    <dgm:pt modelId="{3040CC2F-BF20-42B2-9E9D-423BDF2BDB10}" type="pres">
      <dgm:prSet presAssocID="{44D4FE4D-FD6C-441C-B023-7C421EA18941}" presName="compNode" presStyleCnt="0"/>
      <dgm:spPr/>
    </dgm:pt>
    <dgm:pt modelId="{179937C9-4BD7-4F73-9419-17D78C63681D}" type="pres">
      <dgm:prSet presAssocID="{44D4FE4D-FD6C-441C-B023-7C421EA18941}" presName="childRect" presStyleLbl="bgAcc1" presStyleIdx="2" presStyleCnt="4">
        <dgm:presLayoutVars>
          <dgm:bulletEnabled val="1"/>
        </dgm:presLayoutVars>
      </dgm:prSet>
      <dgm:spPr/>
      <dgm:t>
        <a:bodyPr/>
        <a:lstStyle/>
        <a:p>
          <a:endParaRPr lang="ru-RU"/>
        </a:p>
      </dgm:t>
    </dgm:pt>
    <dgm:pt modelId="{96DFA708-426B-4D24-8C9E-A19838335CE4}" type="pres">
      <dgm:prSet presAssocID="{44D4FE4D-FD6C-441C-B023-7C421EA18941}" presName="parentText" presStyleLbl="node1" presStyleIdx="0" presStyleCnt="0">
        <dgm:presLayoutVars>
          <dgm:chMax val="0"/>
          <dgm:bulletEnabled val="1"/>
        </dgm:presLayoutVars>
      </dgm:prSet>
      <dgm:spPr/>
      <dgm:t>
        <a:bodyPr/>
        <a:lstStyle/>
        <a:p>
          <a:endParaRPr lang="ru-RU"/>
        </a:p>
      </dgm:t>
    </dgm:pt>
    <dgm:pt modelId="{4A4C0BFB-F4FF-420B-9A92-CBC719EBF8BB}" type="pres">
      <dgm:prSet presAssocID="{44D4FE4D-FD6C-441C-B023-7C421EA18941}" presName="parentRect" presStyleLbl="alignNode1" presStyleIdx="2" presStyleCnt="4"/>
      <dgm:spPr/>
      <dgm:t>
        <a:bodyPr/>
        <a:lstStyle/>
        <a:p>
          <a:endParaRPr lang="ru-RU"/>
        </a:p>
      </dgm:t>
    </dgm:pt>
    <dgm:pt modelId="{5BD14A31-40C5-46F5-8929-E4D2F95B5777}" type="pres">
      <dgm:prSet presAssocID="{44D4FE4D-FD6C-441C-B023-7C421EA18941}" presName="adorn" presStyleLbl="fgAccFollowNode1" presStyleIdx="2" presStyleCnt="4"/>
      <dgm:spPr>
        <a:gradFill rotWithShape="0">
          <a:gsLst>
            <a:gs pos="92000">
              <a:schemeClr val="accent4">
                <a:lumMod val="40000"/>
                <a:lumOff val="60000"/>
              </a:schemeClr>
            </a:gs>
            <a:gs pos="100000">
              <a:schemeClr val="accent1">
                <a:lumMod val="75000"/>
              </a:schemeClr>
            </a:gs>
          </a:gsLst>
          <a:path path="rect">
            <a:fillToRect l="50000" t="50000" r="50000" b="50000"/>
          </a:path>
        </a:gradFill>
      </dgm:spPr>
    </dgm:pt>
    <dgm:pt modelId="{09C7AD68-818E-4110-B9D8-9128052FE612}" type="pres">
      <dgm:prSet presAssocID="{701034D8-7310-4A0B-A193-9A1CFAFCC261}" presName="sibTrans" presStyleLbl="sibTrans2D1" presStyleIdx="0" presStyleCnt="0"/>
      <dgm:spPr/>
      <dgm:t>
        <a:bodyPr/>
        <a:lstStyle/>
        <a:p>
          <a:endParaRPr lang="ru-RU"/>
        </a:p>
      </dgm:t>
    </dgm:pt>
    <dgm:pt modelId="{FAA75179-2BD9-4253-ABBC-FE811F74E6DA}" type="pres">
      <dgm:prSet presAssocID="{4E3AE76F-07C4-47EE-A6E5-39FC72524B67}" presName="compNode" presStyleCnt="0"/>
      <dgm:spPr/>
    </dgm:pt>
    <dgm:pt modelId="{8C3F4B9C-E717-412E-ABB4-7364A0115F16}" type="pres">
      <dgm:prSet presAssocID="{4E3AE76F-07C4-47EE-A6E5-39FC72524B67}" presName="childRect" presStyleLbl="bgAcc1" presStyleIdx="3" presStyleCnt="4">
        <dgm:presLayoutVars>
          <dgm:bulletEnabled val="1"/>
        </dgm:presLayoutVars>
      </dgm:prSet>
      <dgm:spPr/>
      <dgm:t>
        <a:bodyPr/>
        <a:lstStyle/>
        <a:p>
          <a:endParaRPr lang="ru-RU"/>
        </a:p>
      </dgm:t>
    </dgm:pt>
    <dgm:pt modelId="{B7F8E61E-CE95-4A8A-AFFC-F3ED83619478}" type="pres">
      <dgm:prSet presAssocID="{4E3AE76F-07C4-47EE-A6E5-39FC72524B67}" presName="parentText" presStyleLbl="node1" presStyleIdx="0" presStyleCnt="0">
        <dgm:presLayoutVars>
          <dgm:chMax val="0"/>
          <dgm:bulletEnabled val="1"/>
        </dgm:presLayoutVars>
      </dgm:prSet>
      <dgm:spPr/>
      <dgm:t>
        <a:bodyPr/>
        <a:lstStyle/>
        <a:p>
          <a:endParaRPr lang="ru-RU"/>
        </a:p>
      </dgm:t>
    </dgm:pt>
    <dgm:pt modelId="{68E6AE92-0EE3-4545-95A9-BCDED6BF63E0}" type="pres">
      <dgm:prSet presAssocID="{4E3AE76F-07C4-47EE-A6E5-39FC72524B67}" presName="parentRect" presStyleLbl="alignNode1" presStyleIdx="3" presStyleCnt="4"/>
      <dgm:spPr/>
      <dgm:t>
        <a:bodyPr/>
        <a:lstStyle/>
        <a:p>
          <a:endParaRPr lang="ru-RU"/>
        </a:p>
      </dgm:t>
    </dgm:pt>
    <dgm:pt modelId="{615E33BC-DD3F-4089-80FD-FF78C76D9DCA}" type="pres">
      <dgm:prSet presAssocID="{4E3AE76F-07C4-47EE-A6E5-39FC72524B67}" presName="adorn" presStyleLbl="fgAccFollowNode1" presStyleIdx="3" presStyleCnt="4"/>
      <dgm:spPr>
        <a:gradFill rotWithShape="0">
          <a:gsLst>
            <a:gs pos="92000">
              <a:schemeClr val="accent4">
                <a:lumMod val="40000"/>
                <a:lumOff val="60000"/>
              </a:schemeClr>
            </a:gs>
            <a:gs pos="100000">
              <a:schemeClr val="accent1">
                <a:lumMod val="75000"/>
              </a:schemeClr>
            </a:gs>
          </a:gsLst>
          <a:path path="rect">
            <a:fillToRect l="50000" t="50000" r="50000" b="50000"/>
          </a:path>
        </a:gradFill>
      </dgm:spPr>
    </dgm:pt>
  </dgm:ptLst>
  <dgm:cxnLst>
    <dgm:cxn modelId="{EC4DFE19-F423-4C82-B651-61BD63464BBE}" type="presOf" srcId="{4E3AE76F-07C4-47EE-A6E5-39FC72524B67}" destId="{68E6AE92-0EE3-4545-95A9-BCDED6BF63E0}" srcOrd="1" destOrd="0" presId="urn:microsoft.com/office/officeart/2005/8/layout/bList2"/>
    <dgm:cxn modelId="{16F04C39-A69B-4D3F-BBEC-5BA7A4FF0B70}" srcId="{46AA6C36-5AE8-4A0E-98D8-B4734A473CDF}" destId="{28A786B1-F7E8-4A82-8704-D8F502DD6C38}" srcOrd="0" destOrd="0" parTransId="{2312301C-CD7B-415C-A6BA-1AB54782E8A3}" sibTransId="{EA11B031-0922-4FAC-972E-9136AECBAAD2}"/>
    <dgm:cxn modelId="{016A7CB2-F25C-4C3F-B0E7-67B49239F78B}" srcId="{46AA6C36-5AE8-4A0E-98D8-B4734A473CDF}" destId="{4E3AE76F-07C4-47EE-A6E5-39FC72524B67}" srcOrd="3" destOrd="0" parTransId="{D1D33554-F62C-4C65-8B64-1C6D6A2D8ED7}" sibTransId="{033877A1-7458-4AB9-B323-B0B6C311E720}"/>
    <dgm:cxn modelId="{9CA84EDB-CCAC-4845-BB91-D7B234A7F839}" srcId="{46AA6C36-5AE8-4A0E-98D8-B4734A473CDF}" destId="{44D4FE4D-FD6C-441C-B023-7C421EA18941}" srcOrd="2" destOrd="0" parTransId="{415DD33A-DE9C-40F1-982C-208509284217}" sibTransId="{701034D8-7310-4A0B-A193-9A1CFAFCC261}"/>
    <dgm:cxn modelId="{A191BC0D-8441-4E68-9F65-5167E545958E}" type="presOf" srcId="{7C6FD72E-C86F-4F55-9763-90DCD8F01D28}" destId="{8C3F4B9C-E717-412E-ABB4-7364A0115F16}" srcOrd="0" destOrd="0" presId="urn:microsoft.com/office/officeart/2005/8/layout/bList2"/>
    <dgm:cxn modelId="{4EFD8103-BAB2-494D-A976-6BA9A6C3FE6F}" type="presOf" srcId="{44D4FE4D-FD6C-441C-B023-7C421EA18941}" destId="{96DFA708-426B-4D24-8C9E-A19838335CE4}" srcOrd="0" destOrd="0" presId="urn:microsoft.com/office/officeart/2005/8/layout/bList2"/>
    <dgm:cxn modelId="{FF34A163-FBC6-4B42-A098-EA9953B0702C}" type="presOf" srcId="{2A20876F-9A4C-4F96-8332-EF66777D1E95}" destId="{83B34CCF-837D-4478-8181-CB55D07D73E6}" srcOrd="1" destOrd="0" presId="urn:microsoft.com/office/officeart/2005/8/layout/bList2"/>
    <dgm:cxn modelId="{6EE0ADFF-82CB-46C6-830E-5C070B7E740E}" type="presOf" srcId="{EA11B031-0922-4FAC-972E-9136AECBAAD2}" destId="{7E94B1F3-7A07-45BC-8AE8-70C08BDD5039}" srcOrd="0" destOrd="0" presId="urn:microsoft.com/office/officeart/2005/8/layout/bList2"/>
    <dgm:cxn modelId="{D652CD56-D1DF-446E-A9AA-3913B866889E}" srcId="{44D4FE4D-FD6C-441C-B023-7C421EA18941}" destId="{F7BA3653-EC22-4048-BFF0-25F8F2B0C43B}" srcOrd="0" destOrd="0" parTransId="{BA5F031C-8226-49EC-BF02-8E99C4A76952}" sibTransId="{610B3459-9858-42E4-8D6B-4F2EB34E9777}"/>
    <dgm:cxn modelId="{F25E2CC8-9510-45D1-8FDF-4D6E92CE3937}" type="presOf" srcId="{28A786B1-F7E8-4A82-8704-D8F502DD6C38}" destId="{733EE0F6-39BD-43A1-9EB7-D08927649D15}" srcOrd="1" destOrd="0" presId="urn:microsoft.com/office/officeart/2005/8/layout/bList2"/>
    <dgm:cxn modelId="{AA9A0F64-BF58-4D2F-A487-60E56FF826CB}" type="presOf" srcId="{701034D8-7310-4A0B-A193-9A1CFAFCC261}" destId="{09C7AD68-818E-4110-B9D8-9128052FE612}" srcOrd="0" destOrd="0" presId="urn:microsoft.com/office/officeart/2005/8/layout/bList2"/>
    <dgm:cxn modelId="{99EAA06B-1465-4A48-90BA-B41EF90F58CE}" type="presOf" srcId="{1D49ED59-22FD-4C52-A631-3FB21E789832}" destId="{3BAE6FC4-1C75-4896-8580-8AD00AD7BC72}" srcOrd="0" destOrd="0" presId="urn:microsoft.com/office/officeart/2005/8/layout/bList2"/>
    <dgm:cxn modelId="{69E6FC0D-8298-4E31-95A1-1F7A8524FDF9}" type="presOf" srcId="{2A20876F-9A4C-4F96-8332-EF66777D1E95}" destId="{69819095-8394-4EC6-8B74-CB9FD70A14AD}" srcOrd="0" destOrd="0" presId="urn:microsoft.com/office/officeart/2005/8/layout/bList2"/>
    <dgm:cxn modelId="{C0AA163E-D1BC-427D-857A-5903E0473D01}" type="presOf" srcId="{861D01C3-0A5B-43B2-9D56-427D1653EB6A}" destId="{0586A2E5-43E3-41CF-A7D6-F79D62F6CD91}" srcOrd="0" destOrd="0" presId="urn:microsoft.com/office/officeart/2005/8/layout/bList2"/>
    <dgm:cxn modelId="{DBBE0BDC-9D05-4E19-AD67-ABC3FE74A99F}" type="presOf" srcId="{4E3AE76F-07C4-47EE-A6E5-39FC72524B67}" destId="{B7F8E61E-CE95-4A8A-AFFC-F3ED83619478}" srcOrd="0" destOrd="0" presId="urn:microsoft.com/office/officeart/2005/8/layout/bList2"/>
    <dgm:cxn modelId="{A0A80EE9-5ED8-4333-86CB-FD691CE3D9ED}" srcId="{46AA6C36-5AE8-4A0E-98D8-B4734A473CDF}" destId="{2A20876F-9A4C-4F96-8332-EF66777D1E95}" srcOrd="1" destOrd="0" parTransId="{0247665C-F3EB-4575-B634-F10429359F16}" sibTransId="{EB374EF8-37EA-4557-8C27-02F6BE592050}"/>
    <dgm:cxn modelId="{D3D19ED1-F4AA-43CF-A5CF-E3ED2439CAD2}" srcId="{2A20876F-9A4C-4F96-8332-EF66777D1E95}" destId="{861D01C3-0A5B-43B2-9D56-427D1653EB6A}" srcOrd="0" destOrd="0" parTransId="{6D472FDB-9919-41E8-B698-DAB625CE97E6}" sibTransId="{9AEC087B-6D5B-46D4-B129-1E8F7031C7BB}"/>
    <dgm:cxn modelId="{E98C80AD-52F4-4A15-BF39-8F9ABBD3A244}" type="presOf" srcId="{EB374EF8-37EA-4557-8C27-02F6BE592050}" destId="{52F669C1-328F-46B9-A001-8749C1882D22}" srcOrd="0" destOrd="0" presId="urn:microsoft.com/office/officeart/2005/8/layout/bList2"/>
    <dgm:cxn modelId="{F1C8609A-739C-4F42-AF2A-68D0D82919E4}" type="presOf" srcId="{F7BA3653-EC22-4048-BFF0-25F8F2B0C43B}" destId="{179937C9-4BD7-4F73-9419-17D78C63681D}" srcOrd="0" destOrd="0" presId="urn:microsoft.com/office/officeart/2005/8/layout/bList2"/>
    <dgm:cxn modelId="{EE609C6C-3454-484A-AB09-9CA0CB272D69}" type="presOf" srcId="{46AA6C36-5AE8-4A0E-98D8-B4734A473CDF}" destId="{DF150005-3C1F-43E9-9A93-B28CB0364B65}" srcOrd="0" destOrd="0" presId="urn:microsoft.com/office/officeart/2005/8/layout/bList2"/>
    <dgm:cxn modelId="{C0FCF340-40A8-4838-8BB5-8966E760CF85}" type="presOf" srcId="{44D4FE4D-FD6C-441C-B023-7C421EA18941}" destId="{4A4C0BFB-F4FF-420B-9A92-CBC719EBF8BB}" srcOrd="1" destOrd="0" presId="urn:microsoft.com/office/officeart/2005/8/layout/bList2"/>
    <dgm:cxn modelId="{46E55F83-4A0E-4263-9E0B-FE5EE1DF2414}" type="presOf" srcId="{28A786B1-F7E8-4A82-8704-D8F502DD6C38}" destId="{8CDDEDB2-33DF-44BB-89DA-E6E4850EE6E9}" srcOrd="0" destOrd="0" presId="urn:microsoft.com/office/officeart/2005/8/layout/bList2"/>
    <dgm:cxn modelId="{05818F98-1A52-4E98-B958-6FAA266761CB}" srcId="{28A786B1-F7E8-4A82-8704-D8F502DD6C38}" destId="{1D49ED59-22FD-4C52-A631-3FB21E789832}" srcOrd="0" destOrd="0" parTransId="{529DBED5-09FF-439A-A669-483DA77697C1}" sibTransId="{C3859877-AA66-487D-AF43-8AE3C4FEE0CA}"/>
    <dgm:cxn modelId="{22DB3FD1-300F-4CE7-9606-E1571CC98A8A}" srcId="{4E3AE76F-07C4-47EE-A6E5-39FC72524B67}" destId="{7C6FD72E-C86F-4F55-9763-90DCD8F01D28}" srcOrd="0" destOrd="0" parTransId="{AF32D72E-6BA8-4D5D-B907-45FA4646F718}" sibTransId="{752485E9-A563-43CD-A555-D5BEE892A1BB}"/>
    <dgm:cxn modelId="{14ECA1C0-6082-401E-8B60-1CC0838B9290}" type="presParOf" srcId="{DF150005-3C1F-43E9-9A93-B28CB0364B65}" destId="{87A485AF-5C04-430E-9A01-DDCBFF7FE753}" srcOrd="0" destOrd="0" presId="urn:microsoft.com/office/officeart/2005/8/layout/bList2"/>
    <dgm:cxn modelId="{B462F461-A9B1-4737-B52C-6FAA3AF55B2D}" type="presParOf" srcId="{87A485AF-5C04-430E-9A01-DDCBFF7FE753}" destId="{3BAE6FC4-1C75-4896-8580-8AD00AD7BC72}" srcOrd="0" destOrd="0" presId="urn:microsoft.com/office/officeart/2005/8/layout/bList2"/>
    <dgm:cxn modelId="{4313245A-DA7F-4FF3-9994-95C946DF35C6}" type="presParOf" srcId="{87A485AF-5C04-430E-9A01-DDCBFF7FE753}" destId="{8CDDEDB2-33DF-44BB-89DA-E6E4850EE6E9}" srcOrd="1" destOrd="0" presId="urn:microsoft.com/office/officeart/2005/8/layout/bList2"/>
    <dgm:cxn modelId="{EF8272F6-A6C6-4B84-80CA-CACBEE939A30}" type="presParOf" srcId="{87A485AF-5C04-430E-9A01-DDCBFF7FE753}" destId="{733EE0F6-39BD-43A1-9EB7-D08927649D15}" srcOrd="2" destOrd="0" presId="urn:microsoft.com/office/officeart/2005/8/layout/bList2"/>
    <dgm:cxn modelId="{FF763FFA-D08D-45D9-92F7-CAEA4AF683E3}" type="presParOf" srcId="{87A485AF-5C04-430E-9A01-DDCBFF7FE753}" destId="{53AC9EA3-4552-408E-B5C4-A5CE0403C7BD}" srcOrd="3" destOrd="0" presId="urn:microsoft.com/office/officeart/2005/8/layout/bList2"/>
    <dgm:cxn modelId="{128E152E-A93C-4FAA-BCD4-FABBB47F220E}" type="presParOf" srcId="{DF150005-3C1F-43E9-9A93-B28CB0364B65}" destId="{7E94B1F3-7A07-45BC-8AE8-70C08BDD5039}" srcOrd="1" destOrd="0" presId="urn:microsoft.com/office/officeart/2005/8/layout/bList2"/>
    <dgm:cxn modelId="{B3E0A5F7-7EBB-480F-B2E7-F3D07DB3855C}" type="presParOf" srcId="{DF150005-3C1F-43E9-9A93-B28CB0364B65}" destId="{EFBF8AD3-90DD-4680-8018-00DF0F6E3D09}" srcOrd="2" destOrd="0" presId="urn:microsoft.com/office/officeart/2005/8/layout/bList2"/>
    <dgm:cxn modelId="{BB7E9060-A1FA-470A-B5D4-3309AC5FDABD}" type="presParOf" srcId="{EFBF8AD3-90DD-4680-8018-00DF0F6E3D09}" destId="{0586A2E5-43E3-41CF-A7D6-F79D62F6CD91}" srcOrd="0" destOrd="0" presId="urn:microsoft.com/office/officeart/2005/8/layout/bList2"/>
    <dgm:cxn modelId="{6F9E7B6B-F768-4072-B127-296BA48BA376}" type="presParOf" srcId="{EFBF8AD3-90DD-4680-8018-00DF0F6E3D09}" destId="{69819095-8394-4EC6-8B74-CB9FD70A14AD}" srcOrd="1" destOrd="0" presId="urn:microsoft.com/office/officeart/2005/8/layout/bList2"/>
    <dgm:cxn modelId="{D162FBA9-CE53-41BE-89A9-A1CD0250A08B}" type="presParOf" srcId="{EFBF8AD3-90DD-4680-8018-00DF0F6E3D09}" destId="{83B34CCF-837D-4478-8181-CB55D07D73E6}" srcOrd="2" destOrd="0" presId="urn:microsoft.com/office/officeart/2005/8/layout/bList2"/>
    <dgm:cxn modelId="{920338B8-F260-4D6E-9750-63C650DF8706}" type="presParOf" srcId="{EFBF8AD3-90DD-4680-8018-00DF0F6E3D09}" destId="{CD02B7CE-771F-4BA1-91D2-434D2709583D}" srcOrd="3" destOrd="0" presId="urn:microsoft.com/office/officeart/2005/8/layout/bList2"/>
    <dgm:cxn modelId="{4F6B0A64-20CC-4039-BCB1-2B7BC87E40AB}" type="presParOf" srcId="{DF150005-3C1F-43E9-9A93-B28CB0364B65}" destId="{52F669C1-328F-46B9-A001-8749C1882D22}" srcOrd="3" destOrd="0" presId="urn:microsoft.com/office/officeart/2005/8/layout/bList2"/>
    <dgm:cxn modelId="{13CEC5E8-7FE5-4FE6-81FC-865926AAF02F}" type="presParOf" srcId="{DF150005-3C1F-43E9-9A93-B28CB0364B65}" destId="{3040CC2F-BF20-42B2-9E9D-423BDF2BDB10}" srcOrd="4" destOrd="0" presId="urn:microsoft.com/office/officeart/2005/8/layout/bList2"/>
    <dgm:cxn modelId="{A188149F-16C0-4B38-9F43-97211ACCE012}" type="presParOf" srcId="{3040CC2F-BF20-42B2-9E9D-423BDF2BDB10}" destId="{179937C9-4BD7-4F73-9419-17D78C63681D}" srcOrd="0" destOrd="0" presId="urn:microsoft.com/office/officeart/2005/8/layout/bList2"/>
    <dgm:cxn modelId="{20DFA903-70B5-4BBF-AAA1-FD45C690F263}" type="presParOf" srcId="{3040CC2F-BF20-42B2-9E9D-423BDF2BDB10}" destId="{96DFA708-426B-4D24-8C9E-A19838335CE4}" srcOrd="1" destOrd="0" presId="urn:microsoft.com/office/officeart/2005/8/layout/bList2"/>
    <dgm:cxn modelId="{E0FBE540-9427-4ED8-8534-5BC8D2F8B6B8}" type="presParOf" srcId="{3040CC2F-BF20-42B2-9E9D-423BDF2BDB10}" destId="{4A4C0BFB-F4FF-420B-9A92-CBC719EBF8BB}" srcOrd="2" destOrd="0" presId="urn:microsoft.com/office/officeart/2005/8/layout/bList2"/>
    <dgm:cxn modelId="{F0682AC7-60E3-4D99-9C2A-1A7846049096}" type="presParOf" srcId="{3040CC2F-BF20-42B2-9E9D-423BDF2BDB10}" destId="{5BD14A31-40C5-46F5-8929-E4D2F95B5777}" srcOrd="3" destOrd="0" presId="urn:microsoft.com/office/officeart/2005/8/layout/bList2"/>
    <dgm:cxn modelId="{C5EEB822-4748-44F6-9002-6E6AD2180432}" type="presParOf" srcId="{DF150005-3C1F-43E9-9A93-B28CB0364B65}" destId="{09C7AD68-818E-4110-B9D8-9128052FE612}" srcOrd="5" destOrd="0" presId="urn:microsoft.com/office/officeart/2005/8/layout/bList2"/>
    <dgm:cxn modelId="{0800DBA6-BA82-4E53-A26B-31A622E4953A}" type="presParOf" srcId="{DF150005-3C1F-43E9-9A93-B28CB0364B65}" destId="{FAA75179-2BD9-4253-ABBC-FE811F74E6DA}" srcOrd="6" destOrd="0" presId="urn:microsoft.com/office/officeart/2005/8/layout/bList2"/>
    <dgm:cxn modelId="{B59E1823-A016-4BA9-957B-8BDC873928B3}" type="presParOf" srcId="{FAA75179-2BD9-4253-ABBC-FE811F74E6DA}" destId="{8C3F4B9C-E717-412E-ABB4-7364A0115F16}" srcOrd="0" destOrd="0" presId="urn:microsoft.com/office/officeart/2005/8/layout/bList2"/>
    <dgm:cxn modelId="{132FD7FB-DA58-4652-9569-6B8CAECC66C5}" type="presParOf" srcId="{FAA75179-2BD9-4253-ABBC-FE811F74E6DA}" destId="{B7F8E61E-CE95-4A8A-AFFC-F3ED83619478}" srcOrd="1" destOrd="0" presId="urn:microsoft.com/office/officeart/2005/8/layout/bList2"/>
    <dgm:cxn modelId="{C0B81B8B-E6C2-43E3-8ECF-1FCDC66DC459}" type="presParOf" srcId="{FAA75179-2BD9-4253-ABBC-FE811F74E6DA}" destId="{68E6AE92-0EE3-4545-95A9-BCDED6BF63E0}" srcOrd="2" destOrd="0" presId="urn:microsoft.com/office/officeart/2005/8/layout/bList2"/>
    <dgm:cxn modelId="{C22BBA2A-FC4F-47B7-891A-5CC28B38523D}" type="presParOf" srcId="{FAA75179-2BD9-4253-ABBC-FE811F74E6DA}" destId="{615E33BC-DD3F-4089-80FD-FF78C76D9DCA}"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984A3E-96F0-43B6-BD8F-7EF5456AC9BC}" type="doc">
      <dgm:prSet loTypeId="urn:microsoft.com/office/officeart/2005/8/layout/hierarchy4" loCatId="list" qsTypeId="urn:microsoft.com/office/officeart/2005/8/quickstyle/3d3" qsCatId="3D" csTypeId="urn:microsoft.com/office/officeart/2005/8/colors/accent6_5" csCatId="accent6" phldr="1"/>
      <dgm:spPr/>
      <dgm:t>
        <a:bodyPr/>
        <a:lstStyle/>
        <a:p>
          <a:endParaRPr lang="ru-RU"/>
        </a:p>
      </dgm:t>
    </dgm:pt>
    <dgm:pt modelId="{23EBDF08-CFF2-4855-B9EC-597620FB622D}">
      <dgm:prSet phldrT="[Текст]" custT="1"/>
      <dgm:spPr/>
      <dgm:t>
        <a:bodyPr/>
        <a:lstStyle/>
        <a:p>
          <a:r>
            <a:rPr lang="ru-RU" sz="3600" i="1" dirty="0" smtClean="0">
              <a:solidFill>
                <a:schemeClr val="accent5">
                  <a:lumMod val="75000"/>
                </a:schemeClr>
              </a:solidFill>
            </a:rPr>
            <a:t>При оценке величины резерва не принимаются в расчет:</a:t>
          </a:r>
          <a:endParaRPr lang="ru-RU" sz="3600" i="1" dirty="0">
            <a:solidFill>
              <a:schemeClr val="accent5">
                <a:lumMod val="75000"/>
              </a:schemeClr>
            </a:solidFill>
          </a:endParaRPr>
        </a:p>
      </dgm:t>
    </dgm:pt>
    <dgm:pt modelId="{48FA2A22-5DEC-4D6F-B7F2-537785A4DE9B}" type="parTrans" cxnId="{B0CCE1DC-AF89-47BD-BC2C-EDF10B7D11AD}">
      <dgm:prSet/>
      <dgm:spPr/>
      <dgm:t>
        <a:bodyPr/>
        <a:lstStyle/>
        <a:p>
          <a:endParaRPr lang="ru-RU"/>
        </a:p>
      </dgm:t>
    </dgm:pt>
    <dgm:pt modelId="{0E1E158D-76D0-4AD9-BC9F-56B49E22D469}" type="sibTrans" cxnId="{B0CCE1DC-AF89-47BD-BC2C-EDF10B7D11AD}">
      <dgm:prSet/>
      <dgm:spPr/>
      <dgm:t>
        <a:bodyPr/>
        <a:lstStyle/>
        <a:p>
          <a:endParaRPr lang="ru-RU"/>
        </a:p>
      </dgm:t>
    </dgm:pt>
    <dgm:pt modelId="{8701404D-AD68-4E9D-9D2E-9E3D4D1F166F}">
      <dgm:prSet/>
      <dgm:spPr/>
      <dgm:t>
        <a:bodyPr/>
        <a:lstStyle/>
        <a:p>
          <a:r>
            <a:rPr lang="ru-RU" dirty="0" smtClean="0">
              <a:solidFill>
                <a:schemeClr val="tx1"/>
              </a:solidFill>
            </a:rPr>
            <a:t>- суммы налогов, подлежащие уплате в связи с исполнением обязательства;</a:t>
          </a:r>
          <a:endParaRPr lang="ru-RU" dirty="0">
            <a:solidFill>
              <a:schemeClr val="tx1"/>
            </a:solidFill>
          </a:endParaRPr>
        </a:p>
      </dgm:t>
    </dgm:pt>
    <dgm:pt modelId="{1CED5FEE-45CC-4BCC-85B4-0FE6A4C05674}" type="parTrans" cxnId="{BF9E9561-D151-4D99-946B-B229E49F7954}">
      <dgm:prSet/>
      <dgm:spPr/>
      <dgm:t>
        <a:bodyPr/>
        <a:lstStyle/>
        <a:p>
          <a:endParaRPr lang="ru-RU"/>
        </a:p>
      </dgm:t>
    </dgm:pt>
    <dgm:pt modelId="{AA442B4B-72F9-4B1E-B0C5-25FCC5512922}" type="sibTrans" cxnId="{BF9E9561-D151-4D99-946B-B229E49F7954}">
      <dgm:prSet/>
      <dgm:spPr/>
      <dgm:t>
        <a:bodyPr/>
        <a:lstStyle/>
        <a:p>
          <a:endParaRPr lang="ru-RU"/>
        </a:p>
      </dgm:t>
    </dgm:pt>
    <dgm:pt modelId="{4ECB2334-6C1A-4143-886F-BB9CB495F353}">
      <dgm:prSet/>
      <dgm:spPr/>
      <dgm:t>
        <a:bodyPr/>
        <a:lstStyle/>
        <a:p>
          <a:r>
            <a:rPr lang="ru-RU" dirty="0" smtClean="0">
              <a:solidFill>
                <a:schemeClr val="tx1"/>
              </a:solidFill>
            </a:rPr>
            <a:t>- суммы ожидаемых встречных требований или суммы требований к другим лицам в возмещение расходов, планируемых при исполнении обязательства;</a:t>
          </a:r>
          <a:endParaRPr lang="ru-RU" dirty="0">
            <a:solidFill>
              <a:schemeClr val="tx1"/>
            </a:solidFill>
          </a:endParaRPr>
        </a:p>
      </dgm:t>
    </dgm:pt>
    <dgm:pt modelId="{9B99C984-864A-4521-AF6E-1F5ED360EED4}" type="parTrans" cxnId="{CAE2E59A-D4DA-4AA9-AF99-7373AC9E5390}">
      <dgm:prSet/>
      <dgm:spPr/>
      <dgm:t>
        <a:bodyPr/>
        <a:lstStyle/>
        <a:p>
          <a:endParaRPr lang="ru-RU"/>
        </a:p>
      </dgm:t>
    </dgm:pt>
    <dgm:pt modelId="{6CEB3DB7-D87E-42C0-A8BE-0C408645A8D7}" type="sibTrans" cxnId="{CAE2E59A-D4DA-4AA9-AF99-7373AC9E5390}">
      <dgm:prSet/>
      <dgm:spPr/>
      <dgm:t>
        <a:bodyPr/>
        <a:lstStyle/>
        <a:p>
          <a:endParaRPr lang="ru-RU"/>
        </a:p>
      </dgm:t>
    </dgm:pt>
    <dgm:pt modelId="{9D8CFEF7-6CCC-45F5-957E-31146D3FBCAF}">
      <dgm:prSet/>
      <dgm:spPr/>
      <dgm:t>
        <a:bodyPr/>
        <a:lstStyle/>
        <a:p>
          <a:r>
            <a:rPr lang="ru-RU" dirty="0" smtClean="0">
              <a:solidFill>
                <a:schemeClr val="tx1"/>
              </a:solidFill>
            </a:rPr>
            <a:t>- поступления, ожидаемые от выбытия активов, связанных с исполнением обязательства.</a:t>
          </a:r>
          <a:endParaRPr lang="ru-RU" dirty="0">
            <a:solidFill>
              <a:schemeClr val="tx1"/>
            </a:solidFill>
          </a:endParaRPr>
        </a:p>
      </dgm:t>
    </dgm:pt>
    <dgm:pt modelId="{3B40BDAB-FFD1-411A-9E56-7D05BFCB112C}" type="parTrans" cxnId="{D84688A6-7BA7-4B6F-8576-94329E7210F8}">
      <dgm:prSet/>
      <dgm:spPr/>
      <dgm:t>
        <a:bodyPr/>
        <a:lstStyle/>
        <a:p>
          <a:endParaRPr lang="ru-RU"/>
        </a:p>
      </dgm:t>
    </dgm:pt>
    <dgm:pt modelId="{2FAC4371-6104-4713-BC8C-E71B4AE02950}" type="sibTrans" cxnId="{D84688A6-7BA7-4B6F-8576-94329E7210F8}">
      <dgm:prSet/>
      <dgm:spPr/>
      <dgm:t>
        <a:bodyPr/>
        <a:lstStyle/>
        <a:p>
          <a:endParaRPr lang="ru-RU"/>
        </a:p>
      </dgm:t>
    </dgm:pt>
    <dgm:pt modelId="{70EE67AF-1C08-4D71-8564-3986E3060896}" type="pres">
      <dgm:prSet presAssocID="{65984A3E-96F0-43B6-BD8F-7EF5456AC9BC}" presName="Name0" presStyleCnt="0">
        <dgm:presLayoutVars>
          <dgm:chPref val="1"/>
          <dgm:dir/>
          <dgm:animOne val="branch"/>
          <dgm:animLvl val="lvl"/>
          <dgm:resizeHandles/>
        </dgm:presLayoutVars>
      </dgm:prSet>
      <dgm:spPr/>
      <dgm:t>
        <a:bodyPr/>
        <a:lstStyle/>
        <a:p>
          <a:endParaRPr lang="ru-RU"/>
        </a:p>
      </dgm:t>
    </dgm:pt>
    <dgm:pt modelId="{3B012685-99F4-4E83-8818-EBBA2B1FFE4C}" type="pres">
      <dgm:prSet presAssocID="{23EBDF08-CFF2-4855-B9EC-597620FB622D}" presName="vertOne" presStyleCnt="0"/>
      <dgm:spPr/>
    </dgm:pt>
    <dgm:pt modelId="{02062373-B78A-4159-B519-D8FB05852904}" type="pres">
      <dgm:prSet presAssocID="{23EBDF08-CFF2-4855-B9EC-597620FB622D}" presName="txOne" presStyleLbl="node0" presStyleIdx="0" presStyleCnt="1">
        <dgm:presLayoutVars>
          <dgm:chPref val="3"/>
        </dgm:presLayoutVars>
      </dgm:prSet>
      <dgm:spPr/>
      <dgm:t>
        <a:bodyPr/>
        <a:lstStyle/>
        <a:p>
          <a:endParaRPr lang="ru-RU"/>
        </a:p>
      </dgm:t>
    </dgm:pt>
    <dgm:pt modelId="{CF251B7A-6F7D-4E4B-A327-D7F0E854C59C}" type="pres">
      <dgm:prSet presAssocID="{23EBDF08-CFF2-4855-B9EC-597620FB622D}" presName="parTransOne" presStyleCnt="0"/>
      <dgm:spPr/>
    </dgm:pt>
    <dgm:pt modelId="{4D8C616F-B851-4EC5-938E-CDFE88BCF06E}" type="pres">
      <dgm:prSet presAssocID="{23EBDF08-CFF2-4855-B9EC-597620FB622D}" presName="horzOne" presStyleCnt="0"/>
      <dgm:spPr/>
    </dgm:pt>
    <dgm:pt modelId="{15A6509E-4AA8-4D82-A02E-A57EDBD465D5}" type="pres">
      <dgm:prSet presAssocID="{8701404D-AD68-4E9D-9D2E-9E3D4D1F166F}" presName="vertTwo" presStyleCnt="0"/>
      <dgm:spPr/>
    </dgm:pt>
    <dgm:pt modelId="{70FE624D-8145-4D6D-AD98-50F568F579A2}" type="pres">
      <dgm:prSet presAssocID="{8701404D-AD68-4E9D-9D2E-9E3D4D1F166F}" presName="txTwo" presStyleLbl="node2" presStyleIdx="0" presStyleCnt="3" custLinFactNeighborX="1232" custLinFactNeighborY="-405">
        <dgm:presLayoutVars>
          <dgm:chPref val="3"/>
        </dgm:presLayoutVars>
      </dgm:prSet>
      <dgm:spPr/>
      <dgm:t>
        <a:bodyPr/>
        <a:lstStyle/>
        <a:p>
          <a:endParaRPr lang="ru-RU"/>
        </a:p>
      </dgm:t>
    </dgm:pt>
    <dgm:pt modelId="{268D6278-09F4-457C-804C-C105B526E4E3}" type="pres">
      <dgm:prSet presAssocID="{8701404D-AD68-4E9D-9D2E-9E3D4D1F166F}" presName="horzTwo" presStyleCnt="0"/>
      <dgm:spPr/>
    </dgm:pt>
    <dgm:pt modelId="{BF419676-3971-4DE6-81AB-167C7C130CA6}" type="pres">
      <dgm:prSet presAssocID="{AA442B4B-72F9-4B1E-B0C5-25FCC5512922}" presName="sibSpaceTwo" presStyleCnt="0"/>
      <dgm:spPr/>
    </dgm:pt>
    <dgm:pt modelId="{C245F5BF-8715-443C-8F46-EA845F37EFA0}" type="pres">
      <dgm:prSet presAssocID="{4ECB2334-6C1A-4143-886F-BB9CB495F353}" presName="vertTwo" presStyleCnt="0"/>
      <dgm:spPr/>
    </dgm:pt>
    <dgm:pt modelId="{03ED0F69-82D4-405C-96BB-1076BE998677}" type="pres">
      <dgm:prSet presAssocID="{4ECB2334-6C1A-4143-886F-BB9CB495F353}" presName="txTwo" presStyleLbl="node2" presStyleIdx="1" presStyleCnt="3">
        <dgm:presLayoutVars>
          <dgm:chPref val="3"/>
        </dgm:presLayoutVars>
      </dgm:prSet>
      <dgm:spPr/>
      <dgm:t>
        <a:bodyPr/>
        <a:lstStyle/>
        <a:p>
          <a:endParaRPr lang="ru-RU"/>
        </a:p>
      </dgm:t>
    </dgm:pt>
    <dgm:pt modelId="{6AD2D1F5-DDB9-487B-BB80-5740D81A796D}" type="pres">
      <dgm:prSet presAssocID="{4ECB2334-6C1A-4143-886F-BB9CB495F353}" presName="horzTwo" presStyleCnt="0"/>
      <dgm:spPr/>
    </dgm:pt>
    <dgm:pt modelId="{06C34DD6-4504-4C71-8BE4-13BC7D13F6EB}" type="pres">
      <dgm:prSet presAssocID="{6CEB3DB7-D87E-42C0-A8BE-0C408645A8D7}" presName="sibSpaceTwo" presStyleCnt="0"/>
      <dgm:spPr/>
    </dgm:pt>
    <dgm:pt modelId="{F36F1392-794B-4DA6-984D-84F5E32D4C05}" type="pres">
      <dgm:prSet presAssocID="{9D8CFEF7-6CCC-45F5-957E-31146D3FBCAF}" presName="vertTwo" presStyleCnt="0"/>
      <dgm:spPr/>
    </dgm:pt>
    <dgm:pt modelId="{8D131CCE-9578-4F4A-8D4C-70442290FC69}" type="pres">
      <dgm:prSet presAssocID="{9D8CFEF7-6CCC-45F5-957E-31146D3FBCAF}" presName="txTwo" presStyleLbl="node2" presStyleIdx="2" presStyleCnt="3">
        <dgm:presLayoutVars>
          <dgm:chPref val="3"/>
        </dgm:presLayoutVars>
      </dgm:prSet>
      <dgm:spPr/>
      <dgm:t>
        <a:bodyPr/>
        <a:lstStyle/>
        <a:p>
          <a:endParaRPr lang="ru-RU"/>
        </a:p>
      </dgm:t>
    </dgm:pt>
    <dgm:pt modelId="{4C6D35C6-FFBA-4A26-948F-1858EB7F4B61}" type="pres">
      <dgm:prSet presAssocID="{9D8CFEF7-6CCC-45F5-957E-31146D3FBCAF}" presName="horzTwo" presStyleCnt="0"/>
      <dgm:spPr/>
    </dgm:pt>
  </dgm:ptLst>
  <dgm:cxnLst>
    <dgm:cxn modelId="{D84688A6-7BA7-4B6F-8576-94329E7210F8}" srcId="{23EBDF08-CFF2-4855-B9EC-597620FB622D}" destId="{9D8CFEF7-6CCC-45F5-957E-31146D3FBCAF}" srcOrd="2" destOrd="0" parTransId="{3B40BDAB-FFD1-411A-9E56-7D05BFCB112C}" sibTransId="{2FAC4371-6104-4713-BC8C-E71B4AE02950}"/>
    <dgm:cxn modelId="{EF415E0D-8316-4B55-83FA-E028AAFD6284}" type="presOf" srcId="{23EBDF08-CFF2-4855-B9EC-597620FB622D}" destId="{02062373-B78A-4159-B519-D8FB05852904}" srcOrd="0" destOrd="0" presId="urn:microsoft.com/office/officeart/2005/8/layout/hierarchy4"/>
    <dgm:cxn modelId="{BA389FB0-0A65-4E53-AA9F-C437859C4746}" type="presOf" srcId="{8701404D-AD68-4E9D-9D2E-9E3D4D1F166F}" destId="{70FE624D-8145-4D6D-AD98-50F568F579A2}" srcOrd="0" destOrd="0" presId="urn:microsoft.com/office/officeart/2005/8/layout/hierarchy4"/>
    <dgm:cxn modelId="{C21726E4-7135-4A2E-8BFC-34B2883D0F4C}" type="presOf" srcId="{65984A3E-96F0-43B6-BD8F-7EF5456AC9BC}" destId="{70EE67AF-1C08-4D71-8564-3986E3060896}" srcOrd="0" destOrd="0" presId="urn:microsoft.com/office/officeart/2005/8/layout/hierarchy4"/>
    <dgm:cxn modelId="{CF670AB1-874F-4C58-BA92-4388B9D59A45}" type="presOf" srcId="{9D8CFEF7-6CCC-45F5-957E-31146D3FBCAF}" destId="{8D131CCE-9578-4F4A-8D4C-70442290FC69}" srcOrd="0" destOrd="0" presId="urn:microsoft.com/office/officeart/2005/8/layout/hierarchy4"/>
    <dgm:cxn modelId="{BF9E9561-D151-4D99-946B-B229E49F7954}" srcId="{23EBDF08-CFF2-4855-B9EC-597620FB622D}" destId="{8701404D-AD68-4E9D-9D2E-9E3D4D1F166F}" srcOrd="0" destOrd="0" parTransId="{1CED5FEE-45CC-4BCC-85B4-0FE6A4C05674}" sibTransId="{AA442B4B-72F9-4B1E-B0C5-25FCC5512922}"/>
    <dgm:cxn modelId="{17EBF485-8A46-4F4B-9DE2-FC3041023951}" type="presOf" srcId="{4ECB2334-6C1A-4143-886F-BB9CB495F353}" destId="{03ED0F69-82D4-405C-96BB-1076BE998677}" srcOrd="0" destOrd="0" presId="urn:microsoft.com/office/officeart/2005/8/layout/hierarchy4"/>
    <dgm:cxn modelId="{B0CCE1DC-AF89-47BD-BC2C-EDF10B7D11AD}" srcId="{65984A3E-96F0-43B6-BD8F-7EF5456AC9BC}" destId="{23EBDF08-CFF2-4855-B9EC-597620FB622D}" srcOrd="0" destOrd="0" parTransId="{48FA2A22-5DEC-4D6F-B7F2-537785A4DE9B}" sibTransId="{0E1E158D-76D0-4AD9-BC9F-56B49E22D469}"/>
    <dgm:cxn modelId="{CAE2E59A-D4DA-4AA9-AF99-7373AC9E5390}" srcId="{23EBDF08-CFF2-4855-B9EC-597620FB622D}" destId="{4ECB2334-6C1A-4143-886F-BB9CB495F353}" srcOrd="1" destOrd="0" parTransId="{9B99C984-864A-4521-AF6E-1F5ED360EED4}" sibTransId="{6CEB3DB7-D87E-42C0-A8BE-0C408645A8D7}"/>
    <dgm:cxn modelId="{CFE640E8-EF5C-4F6D-9CDC-8658C3D8727E}" type="presParOf" srcId="{70EE67AF-1C08-4D71-8564-3986E3060896}" destId="{3B012685-99F4-4E83-8818-EBBA2B1FFE4C}" srcOrd="0" destOrd="0" presId="urn:microsoft.com/office/officeart/2005/8/layout/hierarchy4"/>
    <dgm:cxn modelId="{DCB226BB-9ED6-4FE6-8909-C4615137E8AD}" type="presParOf" srcId="{3B012685-99F4-4E83-8818-EBBA2B1FFE4C}" destId="{02062373-B78A-4159-B519-D8FB05852904}" srcOrd="0" destOrd="0" presId="urn:microsoft.com/office/officeart/2005/8/layout/hierarchy4"/>
    <dgm:cxn modelId="{16B24588-C378-461B-A273-8D54B489C481}" type="presParOf" srcId="{3B012685-99F4-4E83-8818-EBBA2B1FFE4C}" destId="{CF251B7A-6F7D-4E4B-A327-D7F0E854C59C}" srcOrd="1" destOrd="0" presId="urn:microsoft.com/office/officeart/2005/8/layout/hierarchy4"/>
    <dgm:cxn modelId="{4FE0A34A-07EE-4915-86C3-A3480B3ED89F}" type="presParOf" srcId="{3B012685-99F4-4E83-8818-EBBA2B1FFE4C}" destId="{4D8C616F-B851-4EC5-938E-CDFE88BCF06E}" srcOrd="2" destOrd="0" presId="urn:microsoft.com/office/officeart/2005/8/layout/hierarchy4"/>
    <dgm:cxn modelId="{3CB5ADCA-96D8-4FEE-9DA9-A98D6470B7FD}" type="presParOf" srcId="{4D8C616F-B851-4EC5-938E-CDFE88BCF06E}" destId="{15A6509E-4AA8-4D82-A02E-A57EDBD465D5}" srcOrd="0" destOrd="0" presId="urn:microsoft.com/office/officeart/2005/8/layout/hierarchy4"/>
    <dgm:cxn modelId="{732A240C-8AE5-40DF-BEF6-3B60C40FFF92}" type="presParOf" srcId="{15A6509E-4AA8-4D82-A02E-A57EDBD465D5}" destId="{70FE624D-8145-4D6D-AD98-50F568F579A2}" srcOrd="0" destOrd="0" presId="urn:microsoft.com/office/officeart/2005/8/layout/hierarchy4"/>
    <dgm:cxn modelId="{C4AE0437-147F-4B51-B14A-2B5A2B729119}" type="presParOf" srcId="{15A6509E-4AA8-4D82-A02E-A57EDBD465D5}" destId="{268D6278-09F4-457C-804C-C105B526E4E3}" srcOrd="1" destOrd="0" presId="urn:microsoft.com/office/officeart/2005/8/layout/hierarchy4"/>
    <dgm:cxn modelId="{8DA421F3-D42F-42B7-8D69-DABFD11DFB5D}" type="presParOf" srcId="{4D8C616F-B851-4EC5-938E-CDFE88BCF06E}" destId="{BF419676-3971-4DE6-81AB-167C7C130CA6}" srcOrd="1" destOrd="0" presId="urn:microsoft.com/office/officeart/2005/8/layout/hierarchy4"/>
    <dgm:cxn modelId="{29C81147-46F1-45FB-88A3-54EECB4A767C}" type="presParOf" srcId="{4D8C616F-B851-4EC5-938E-CDFE88BCF06E}" destId="{C245F5BF-8715-443C-8F46-EA845F37EFA0}" srcOrd="2" destOrd="0" presId="urn:microsoft.com/office/officeart/2005/8/layout/hierarchy4"/>
    <dgm:cxn modelId="{C788C9FE-A112-449C-A884-042C3FCFA803}" type="presParOf" srcId="{C245F5BF-8715-443C-8F46-EA845F37EFA0}" destId="{03ED0F69-82D4-405C-96BB-1076BE998677}" srcOrd="0" destOrd="0" presId="urn:microsoft.com/office/officeart/2005/8/layout/hierarchy4"/>
    <dgm:cxn modelId="{2520A1FD-A547-483E-A679-070883FB3B27}" type="presParOf" srcId="{C245F5BF-8715-443C-8F46-EA845F37EFA0}" destId="{6AD2D1F5-DDB9-487B-BB80-5740D81A796D}" srcOrd="1" destOrd="0" presId="urn:microsoft.com/office/officeart/2005/8/layout/hierarchy4"/>
    <dgm:cxn modelId="{408FFA8B-77A5-489C-BDBB-D3DD1A5BB38B}" type="presParOf" srcId="{4D8C616F-B851-4EC5-938E-CDFE88BCF06E}" destId="{06C34DD6-4504-4C71-8BE4-13BC7D13F6EB}" srcOrd="3" destOrd="0" presId="urn:microsoft.com/office/officeart/2005/8/layout/hierarchy4"/>
    <dgm:cxn modelId="{7978D323-AF75-4F53-BFA5-5E646E6B7992}" type="presParOf" srcId="{4D8C616F-B851-4EC5-938E-CDFE88BCF06E}" destId="{F36F1392-794B-4DA6-984D-84F5E32D4C05}" srcOrd="4" destOrd="0" presId="urn:microsoft.com/office/officeart/2005/8/layout/hierarchy4"/>
    <dgm:cxn modelId="{75A82093-516A-4025-A063-BA7C78EBAC8D}" type="presParOf" srcId="{F36F1392-794B-4DA6-984D-84F5E32D4C05}" destId="{8D131CCE-9578-4F4A-8D4C-70442290FC69}" srcOrd="0" destOrd="0" presId="urn:microsoft.com/office/officeart/2005/8/layout/hierarchy4"/>
    <dgm:cxn modelId="{E1748BAD-7DF6-4AB3-A944-E4C8E1DEF69E}" type="presParOf" srcId="{F36F1392-794B-4DA6-984D-84F5E32D4C05}" destId="{4C6D35C6-FFBA-4A26-948F-1858EB7F4B61}"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41EFAC-E954-4311-A647-AF8D87144C3E}"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ru-RU"/>
        </a:p>
      </dgm:t>
    </dgm:pt>
    <dgm:pt modelId="{403F4F47-949E-4DA2-A986-C267A4F9347E}">
      <dgm:prSet phldrT="[Текст]" custT="1"/>
      <dgm:spPr/>
      <dgm:t>
        <a:bodyPr/>
        <a:lstStyle/>
        <a:p>
          <a:r>
            <a:rPr lang="ru-RU" sz="1800" dirty="0" smtClean="0">
              <a:latin typeface="Times New Roman" panose="02020603050405020304" pitchFamily="18" charset="0"/>
              <a:cs typeface="Times New Roman" panose="02020603050405020304" pitchFamily="18" charset="0"/>
            </a:rPr>
            <a:t>- на дату получения претензионного требования - по оспоримым претензионным требованиям, по которым субъектом учета предполагается досудебное урегулирование;</a:t>
          </a:r>
          <a:endParaRPr lang="ru-RU" sz="1800" dirty="0">
            <a:latin typeface="Times New Roman" panose="02020603050405020304" pitchFamily="18" charset="0"/>
            <a:cs typeface="Times New Roman" panose="02020603050405020304" pitchFamily="18" charset="0"/>
          </a:endParaRPr>
        </a:p>
      </dgm:t>
    </dgm:pt>
    <dgm:pt modelId="{38E4B5AA-C816-4404-AE19-09B5E96C6450}" type="parTrans" cxnId="{57B871DB-CCE1-49ED-9DE0-9297A5284E2F}">
      <dgm:prSet/>
      <dgm:spPr/>
      <dgm:t>
        <a:bodyPr/>
        <a:lstStyle/>
        <a:p>
          <a:endParaRPr lang="ru-RU"/>
        </a:p>
      </dgm:t>
    </dgm:pt>
    <dgm:pt modelId="{9C822C78-D5E8-43B8-9480-1A43758E7A64}" type="sibTrans" cxnId="{57B871DB-CCE1-49ED-9DE0-9297A5284E2F}">
      <dgm:prSet/>
      <dgm:spPr/>
      <dgm:t>
        <a:bodyPr/>
        <a:lstStyle/>
        <a:p>
          <a:endParaRPr lang="ru-RU"/>
        </a:p>
      </dgm:t>
    </dgm:pt>
    <dgm:pt modelId="{B88E8D73-8B3D-4145-A3B8-951AB824646B}">
      <dgm:prSet phldrT="[Текст]" custT="1"/>
      <dgm:spPr/>
      <dgm:t>
        <a:bodyPr/>
        <a:lstStyle/>
        <a:p>
          <a:r>
            <a:rPr lang="ru-RU" sz="1800" dirty="0" smtClean="0">
              <a:latin typeface="Times New Roman" panose="02020603050405020304" pitchFamily="18" charset="0"/>
              <a:cs typeface="Times New Roman" panose="02020603050405020304" pitchFamily="18" charset="0"/>
            </a:rPr>
            <a:t>- на дату уведомления субъекта учета о принятии иска к судебному производству - по оспоримым исковым требованиям, по которым субъектом учета не предполагается досудебное урегулирование.</a:t>
          </a:r>
          <a:endParaRPr lang="ru-RU" sz="1800" dirty="0">
            <a:latin typeface="Times New Roman" panose="02020603050405020304" pitchFamily="18" charset="0"/>
            <a:cs typeface="Times New Roman" panose="02020603050405020304" pitchFamily="18" charset="0"/>
          </a:endParaRPr>
        </a:p>
      </dgm:t>
    </dgm:pt>
    <dgm:pt modelId="{3D410E3E-9A1C-49DD-99E3-033930B7A342}" type="parTrans" cxnId="{06085F6E-FA47-4203-B12D-48C935863BAF}">
      <dgm:prSet/>
      <dgm:spPr/>
      <dgm:t>
        <a:bodyPr/>
        <a:lstStyle/>
        <a:p>
          <a:endParaRPr lang="ru-RU"/>
        </a:p>
      </dgm:t>
    </dgm:pt>
    <dgm:pt modelId="{012109CA-7883-406C-A9BC-3024E3A71F5E}" type="sibTrans" cxnId="{06085F6E-FA47-4203-B12D-48C935863BAF}">
      <dgm:prSet/>
      <dgm:spPr/>
      <dgm:t>
        <a:bodyPr/>
        <a:lstStyle/>
        <a:p>
          <a:endParaRPr lang="ru-RU"/>
        </a:p>
      </dgm:t>
    </dgm:pt>
    <dgm:pt modelId="{D66A83BA-ADA0-4239-88DC-0F63B543FE36}" type="pres">
      <dgm:prSet presAssocID="{7141EFAC-E954-4311-A647-AF8D87144C3E}" presName="Name0" presStyleCnt="0">
        <dgm:presLayoutVars>
          <dgm:dir/>
          <dgm:resizeHandles val="exact"/>
        </dgm:presLayoutVars>
      </dgm:prSet>
      <dgm:spPr/>
      <dgm:t>
        <a:bodyPr/>
        <a:lstStyle/>
        <a:p>
          <a:endParaRPr lang="ru-RU"/>
        </a:p>
      </dgm:t>
    </dgm:pt>
    <dgm:pt modelId="{65568734-2D1B-4391-9D62-C08B04A53585}" type="pres">
      <dgm:prSet presAssocID="{403F4F47-949E-4DA2-A986-C267A4F9347E}" presName="composite" presStyleCnt="0"/>
      <dgm:spPr/>
    </dgm:pt>
    <dgm:pt modelId="{5A6DD432-57C4-4B17-A366-C74697D33679}" type="pres">
      <dgm:prSet presAssocID="{403F4F47-949E-4DA2-A986-C267A4F9347E}" presName="rect1" presStyleLbl="trAlignAcc1" presStyleIdx="0" presStyleCnt="2">
        <dgm:presLayoutVars>
          <dgm:bulletEnabled val="1"/>
        </dgm:presLayoutVars>
      </dgm:prSet>
      <dgm:spPr/>
      <dgm:t>
        <a:bodyPr/>
        <a:lstStyle/>
        <a:p>
          <a:endParaRPr lang="ru-RU"/>
        </a:p>
      </dgm:t>
    </dgm:pt>
    <dgm:pt modelId="{E910D400-FA29-485D-9BA0-E72609660694}" type="pres">
      <dgm:prSet presAssocID="{403F4F47-949E-4DA2-A986-C267A4F9347E}" presName="rect2" presStyleLbl="fgImgPlace1" presStyleIdx="0" presStyleCnt="2"/>
      <dgm:spPr>
        <a:solidFill>
          <a:schemeClr val="accent6">
            <a:lumMod val="75000"/>
          </a:schemeClr>
        </a:solidFill>
      </dgm:spPr>
    </dgm:pt>
    <dgm:pt modelId="{4C716CEF-D506-47CF-B14B-C77E29C4DA59}" type="pres">
      <dgm:prSet presAssocID="{9C822C78-D5E8-43B8-9480-1A43758E7A64}" presName="sibTrans" presStyleCnt="0"/>
      <dgm:spPr/>
    </dgm:pt>
    <dgm:pt modelId="{ACAFF1DC-ACCD-4704-84EC-4DCE7EABF469}" type="pres">
      <dgm:prSet presAssocID="{B88E8D73-8B3D-4145-A3B8-951AB824646B}" presName="composite" presStyleCnt="0"/>
      <dgm:spPr/>
    </dgm:pt>
    <dgm:pt modelId="{62BE66B4-EC02-4027-86E9-1779D90A5371}" type="pres">
      <dgm:prSet presAssocID="{B88E8D73-8B3D-4145-A3B8-951AB824646B}" presName="rect1" presStyleLbl="trAlignAcc1" presStyleIdx="1" presStyleCnt="2">
        <dgm:presLayoutVars>
          <dgm:bulletEnabled val="1"/>
        </dgm:presLayoutVars>
      </dgm:prSet>
      <dgm:spPr/>
      <dgm:t>
        <a:bodyPr/>
        <a:lstStyle/>
        <a:p>
          <a:endParaRPr lang="ru-RU"/>
        </a:p>
      </dgm:t>
    </dgm:pt>
    <dgm:pt modelId="{4F5380FB-DE08-4A8D-A541-8F5E9B980C06}" type="pres">
      <dgm:prSet presAssocID="{B88E8D73-8B3D-4145-A3B8-951AB824646B}" presName="rect2" presStyleLbl="fgImgPlace1" presStyleIdx="1" presStyleCnt="2"/>
      <dgm:spPr>
        <a:solidFill>
          <a:schemeClr val="accent6">
            <a:lumMod val="75000"/>
          </a:schemeClr>
        </a:solidFill>
      </dgm:spPr>
    </dgm:pt>
  </dgm:ptLst>
  <dgm:cxnLst>
    <dgm:cxn modelId="{E1C790F6-684A-4B58-B430-69D5BCD8657C}" type="presOf" srcId="{B88E8D73-8B3D-4145-A3B8-951AB824646B}" destId="{62BE66B4-EC02-4027-86E9-1779D90A5371}" srcOrd="0" destOrd="0" presId="urn:microsoft.com/office/officeart/2008/layout/PictureStrips"/>
    <dgm:cxn modelId="{9CB8EF0C-765B-4A6A-A214-0E667AA3222A}" type="presOf" srcId="{403F4F47-949E-4DA2-A986-C267A4F9347E}" destId="{5A6DD432-57C4-4B17-A366-C74697D33679}" srcOrd="0" destOrd="0" presId="urn:microsoft.com/office/officeart/2008/layout/PictureStrips"/>
    <dgm:cxn modelId="{ADF7424A-7239-45D5-8FBC-51484A198FD8}" type="presOf" srcId="{7141EFAC-E954-4311-A647-AF8D87144C3E}" destId="{D66A83BA-ADA0-4239-88DC-0F63B543FE36}" srcOrd="0" destOrd="0" presId="urn:microsoft.com/office/officeart/2008/layout/PictureStrips"/>
    <dgm:cxn modelId="{06085F6E-FA47-4203-B12D-48C935863BAF}" srcId="{7141EFAC-E954-4311-A647-AF8D87144C3E}" destId="{B88E8D73-8B3D-4145-A3B8-951AB824646B}" srcOrd="1" destOrd="0" parTransId="{3D410E3E-9A1C-49DD-99E3-033930B7A342}" sibTransId="{012109CA-7883-406C-A9BC-3024E3A71F5E}"/>
    <dgm:cxn modelId="{57B871DB-CCE1-49ED-9DE0-9297A5284E2F}" srcId="{7141EFAC-E954-4311-A647-AF8D87144C3E}" destId="{403F4F47-949E-4DA2-A986-C267A4F9347E}" srcOrd="0" destOrd="0" parTransId="{38E4B5AA-C816-4404-AE19-09B5E96C6450}" sibTransId="{9C822C78-D5E8-43B8-9480-1A43758E7A64}"/>
    <dgm:cxn modelId="{5B7A0C5A-A00D-4CF6-B45C-6796B90BF5D2}" type="presParOf" srcId="{D66A83BA-ADA0-4239-88DC-0F63B543FE36}" destId="{65568734-2D1B-4391-9D62-C08B04A53585}" srcOrd="0" destOrd="0" presId="urn:microsoft.com/office/officeart/2008/layout/PictureStrips"/>
    <dgm:cxn modelId="{7494AB3D-69EE-4356-9B08-0E97D3EE737D}" type="presParOf" srcId="{65568734-2D1B-4391-9D62-C08B04A53585}" destId="{5A6DD432-57C4-4B17-A366-C74697D33679}" srcOrd="0" destOrd="0" presId="urn:microsoft.com/office/officeart/2008/layout/PictureStrips"/>
    <dgm:cxn modelId="{586135D9-D263-4B77-AA36-5098F913A981}" type="presParOf" srcId="{65568734-2D1B-4391-9D62-C08B04A53585}" destId="{E910D400-FA29-485D-9BA0-E72609660694}" srcOrd="1" destOrd="0" presId="urn:microsoft.com/office/officeart/2008/layout/PictureStrips"/>
    <dgm:cxn modelId="{D108E3C1-646D-4B23-9DC5-E1AC8BFE18FB}" type="presParOf" srcId="{D66A83BA-ADA0-4239-88DC-0F63B543FE36}" destId="{4C716CEF-D506-47CF-B14B-C77E29C4DA59}" srcOrd="1" destOrd="0" presId="urn:microsoft.com/office/officeart/2008/layout/PictureStrips"/>
    <dgm:cxn modelId="{309630C4-D539-44E3-9E9D-659FC17C81AE}" type="presParOf" srcId="{D66A83BA-ADA0-4239-88DC-0F63B543FE36}" destId="{ACAFF1DC-ACCD-4704-84EC-4DCE7EABF469}" srcOrd="2" destOrd="0" presId="urn:microsoft.com/office/officeart/2008/layout/PictureStrips"/>
    <dgm:cxn modelId="{4496A6CD-0911-491F-AE84-4B511C76A5EE}" type="presParOf" srcId="{ACAFF1DC-ACCD-4704-84EC-4DCE7EABF469}" destId="{62BE66B4-EC02-4027-86E9-1779D90A5371}" srcOrd="0" destOrd="0" presId="urn:microsoft.com/office/officeart/2008/layout/PictureStrips"/>
    <dgm:cxn modelId="{550BA1E9-51D3-4F15-82EC-8DC855548B54}" type="presParOf" srcId="{ACAFF1DC-ACCD-4704-84EC-4DCE7EABF469}" destId="{4F5380FB-DE08-4A8D-A541-8F5E9B980C0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B587BD2-A540-4800-94B6-F51963C3962C}"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ru-RU"/>
        </a:p>
      </dgm:t>
    </dgm:pt>
    <dgm:pt modelId="{E410E828-FE13-4B8B-A27C-A738AB9B4A64}">
      <dgm:prSet phldrT="[Текст]" custT="1"/>
      <dgm:spPr/>
      <dgm:t>
        <a:bodyPr/>
        <a:lstStyle/>
        <a:p>
          <a:pPr algn="ctr"/>
          <a:r>
            <a:rPr lang="ru-RU" sz="2800" b="1" i="1" dirty="0" smtClean="0">
              <a:solidFill>
                <a:schemeClr val="accent2">
                  <a:lumMod val="50000"/>
                </a:schemeClr>
              </a:solidFill>
              <a:latin typeface="Times New Roman" panose="02020603050405020304" pitchFamily="18" charset="0"/>
              <a:cs typeface="Times New Roman" panose="02020603050405020304" pitchFamily="18" charset="0"/>
            </a:rPr>
            <a:t>Резерв по реструктуризации признается на более раннюю дату из следующих дат:</a:t>
          </a:r>
          <a:endParaRPr lang="ru-RU" sz="2800" b="1" i="1" dirty="0">
            <a:solidFill>
              <a:schemeClr val="accent2">
                <a:lumMod val="50000"/>
              </a:schemeClr>
            </a:solidFill>
            <a:latin typeface="Times New Roman" panose="02020603050405020304" pitchFamily="18" charset="0"/>
            <a:cs typeface="Times New Roman" panose="02020603050405020304" pitchFamily="18" charset="0"/>
          </a:endParaRPr>
        </a:p>
      </dgm:t>
    </dgm:pt>
    <dgm:pt modelId="{517300D6-52E3-4052-AD1A-36A2084B9EB1}" type="parTrans" cxnId="{1A58F8AE-1D14-42B8-8019-D3C6FCC913B6}">
      <dgm:prSet/>
      <dgm:spPr/>
      <dgm:t>
        <a:bodyPr/>
        <a:lstStyle/>
        <a:p>
          <a:endParaRPr lang="ru-RU"/>
        </a:p>
      </dgm:t>
    </dgm:pt>
    <dgm:pt modelId="{EB5F174F-F480-4EE5-B6F8-FD214E5DBE0D}" type="sibTrans" cxnId="{1A58F8AE-1D14-42B8-8019-D3C6FCC913B6}">
      <dgm:prSet/>
      <dgm:spPr/>
      <dgm:t>
        <a:bodyPr/>
        <a:lstStyle/>
        <a:p>
          <a:endParaRPr lang="ru-RU"/>
        </a:p>
      </dgm:t>
    </dgm:pt>
    <dgm:pt modelId="{5D67875C-C709-4B87-B1CF-02EC1BFA7950}">
      <dgm:prSet phldrT="[Текст]" custT="1"/>
      <dgm:spPr/>
      <dgm:t>
        <a:bodyPr/>
        <a:lstStyle/>
        <a:p>
          <a:r>
            <a:rPr lang="ru-RU" sz="1800" b="1" dirty="0" smtClean="0">
              <a:solidFill>
                <a:schemeClr val="accent2">
                  <a:lumMod val="50000"/>
                </a:schemeClr>
              </a:solidFill>
              <a:latin typeface="Times New Roman" panose="02020603050405020304" pitchFamily="18" charset="0"/>
              <a:cs typeface="Times New Roman" panose="02020603050405020304" pitchFamily="18" charset="0"/>
            </a:rPr>
            <a:t>на дату доведения субъектом учета основных положений мероприятий по реструктуризации деятельности, предусматривающих их реализацию в обозримом будущем, до сведения лиц, права которых затрагиваются предстоящей реструктуризацией деятельности;</a:t>
          </a:r>
          <a:endParaRPr lang="ru-RU" sz="1800" b="1" dirty="0">
            <a:solidFill>
              <a:schemeClr val="accent2">
                <a:lumMod val="50000"/>
              </a:schemeClr>
            </a:solidFill>
            <a:latin typeface="Times New Roman" panose="02020603050405020304" pitchFamily="18" charset="0"/>
            <a:cs typeface="Times New Roman" panose="02020603050405020304" pitchFamily="18" charset="0"/>
          </a:endParaRPr>
        </a:p>
      </dgm:t>
    </dgm:pt>
    <dgm:pt modelId="{D956015D-F3F4-4CEC-8030-8DE64C2C887C}" type="parTrans" cxnId="{79E70DCC-1882-4950-A1D7-CC1A7C392009}">
      <dgm:prSet/>
      <dgm:spPr/>
      <dgm:t>
        <a:bodyPr/>
        <a:lstStyle/>
        <a:p>
          <a:endParaRPr lang="ru-RU"/>
        </a:p>
      </dgm:t>
    </dgm:pt>
    <dgm:pt modelId="{B7EF0B73-222E-44AF-9820-E1A7F26A2250}" type="sibTrans" cxnId="{79E70DCC-1882-4950-A1D7-CC1A7C392009}">
      <dgm:prSet/>
      <dgm:spPr/>
      <dgm:t>
        <a:bodyPr/>
        <a:lstStyle/>
        <a:p>
          <a:endParaRPr lang="ru-RU"/>
        </a:p>
      </dgm:t>
    </dgm:pt>
    <dgm:pt modelId="{FAFF18CF-79B9-4AA2-A996-3472A1B91E0C}">
      <dgm:prSet phldrT="[Текст]" custT="1"/>
      <dgm:spPr/>
      <dgm:t>
        <a:bodyPr/>
        <a:lstStyle/>
        <a:p>
          <a:r>
            <a:rPr lang="ru-RU" sz="1800" b="1" dirty="0" smtClean="0">
              <a:solidFill>
                <a:schemeClr val="accent2">
                  <a:lumMod val="50000"/>
                </a:schemeClr>
              </a:solidFill>
              <a:latin typeface="Times New Roman" panose="02020603050405020304" pitchFamily="18" charset="0"/>
              <a:cs typeface="Times New Roman" panose="02020603050405020304" pitchFamily="18" charset="0"/>
            </a:rPr>
            <a:t>на дату начала реализации субъектом учета мероприятий по реструктуризации деятельности</a:t>
          </a:r>
          <a:r>
            <a:rPr lang="ru-RU" sz="2300" b="1" dirty="0" smtClean="0">
              <a:solidFill>
                <a:schemeClr val="accent2">
                  <a:lumMod val="50000"/>
                </a:schemeClr>
              </a:solidFill>
              <a:latin typeface="Times New Roman" panose="02020603050405020304" pitchFamily="18" charset="0"/>
              <a:cs typeface="Times New Roman" panose="02020603050405020304" pitchFamily="18" charset="0"/>
            </a:rPr>
            <a:t>.</a:t>
          </a:r>
          <a:endParaRPr lang="ru-RU" sz="2300" b="1" dirty="0">
            <a:solidFill>
              <a:schemeClr val="accent2">
                <a:lumMod val="50000"/>
              </a:schemeClr>
            </a:solidFill>
            <a:latin typeface="Times New Roman" panose="02020603050405020304" pitchFamily="18" charset="0"/>
            <a:cs typeface="Times New Roman" panose="02020603050405020304" pitchFamily="18" charset="0"/>
          </a:endParaRPr>
        </a:p>
      </dgm:t>
    </dgm:pt>
    <dgm:pt modelId="{A583BC65-B1B5-48FC-A289-7B029103ACFE}" type="parTrans" cxnId="{1AB8A4CB-62DD-43B4-A3E3-7D9BD6F0C50B}">
      <dgm:prSet/>
      <dgm:spPr/>
      <dgm:t>
        <a:bodyPr/>
        <a:lstStyle/>
        <a:p>
          <a:endParaRPr lang="ru-RU"/>
        </a:p>
      </dgm:t>
    </dgm:pt>
    <dgm:pt modelId="{34E6252E-AEDF-4A1C-893A-3FE8F7CD8E19}" type="sibTrans" cxnId="{1AB8A4CB-62DD-43B4-A3E3-7D9BD6F0C50B}">
      <dgm:prSet/>
      <dgm:spPr/>
      <dgm:t>
        <a:bodyPr/>
        <a:lstStyle/>
        <a:p>
          <a:endParaRPr lang="ru-RU"/>
        </a:p>
      </dgm:t>
    </dgm:pt>
    <dgm:pt modelId="{03F17576-10E2-472D-ACE8-FC50879621BA}" type="pres">
      <dgm:prSet presAssocID="{4B587BD2-A540-4800-94B6-F51963C3962C}" presName="layout" presStyleCnt="0">
        <dgm:presLayoutVars>
          <dgm:chMax/>
          <dgm:chPref/>
          <dgm:dir/>
          <dgm:resizeHandles/>
        </dgm:presLayoutVars>
      </dgm:prSet>
      <dgm:spPr/>
      <dgm:t>
        <a:bodyPr/>
        <a:lstStyle/>
        <a:p>
          <a:endParaRPr lang="ru-RU"/>
        </a:p>
      </dgm:t>
    </dgm:pt>
    <dgm:pt modelId="{CFE98508-A9C3-48D6-B2EF-FD9F6588F2A6}" type="pres">
      <dgm:prSet presAssocID="{E410E828-FE13-4B8B-A27C-A738AB9B4A64}" presName="root" presStyleCnt="0">
        <dgm:presLayoutVars>
          <dgm:chMax/>
          <dgm:chPref/>
        </dgm:presLayoutVars>
      </dgm:prSet>
      <dgm:spPr/>
    </dgm:pt>
    <dgm:pt modelId="{9FAD9643-8569-42FD-BB0A-13680BD55B2E}" type="pres">
      <dgm:prSet presAssocID="{E410E828-FE13-4B8B-A27C-A738AB9B4A64}" presName="rootComposite" presStyleCnt="0">
        <dgm:presLayoutVars/>
      </dgm:prSet>
      <dgm:spPr/>
    </dgm:pt>
    <dgm:pt modelId="{A0D0D5D3-56CE-4400-8642-EF6078B7E974}" type="pres">
      <dgm:prSet presAssocID="{E410E828-FE13-4B8B-A27C-A738AB9B4A64}" presName="ParentAccent" presStyleLbl="alignNode1" presStyleIdx="0" presStyleCnt="1" custScaleX="145320" custScaleY="58908" custLinFactNeighborX="709" custLinFactNeighborY="-61761"/>
      <dgm:spPr/>
    </dgm:pt>
    <dgm:pt modelId="{CECBD9F0-928F-4714-A06F-683DC6D1AE23}" type="pres">
      <dgm:prSet presAssocID="{E410E828-FE13-4B8B-A27C-A738AB9B4A64}" presName="ParentSmallAccent" presStyleLbl="fgAcc1" presStyleIdx="0" presStyleCnt="1" custScaleX="77978" custScaleY="77615" custLinFactX="-100000" custLinFactY="-28859" custLinFactNeighborX="-165546" custLinFactNeighborY="-100000"/>
      <dgm:spPr/>
    </dgm:pt>
    <dgm:pt modelId="{6D7248B2-152B-4E24-841E-BA8CF542D3EE}" type="pres">
      <dgm:prSet presAssocID="{E410E828-FE13-4B8B-A27C-A738AB9B4A64}" presName="Parent" presStyleLbl="revTx" presStyleIdx="0" presStyleCnt="3" custScaleX="137168">
        <dgm:presLayoutVars>
          <dgm:chMax/>
          <dgm:chPref val="4"/>
          <dgm:bulletEnabled val="1"/>
        </dgm:presLayoutVars>
      </dgm:prSet>
      <dgm:spPr/>
      <dgm:t>
        <a:bodyPr/>
        <a:lstStyle/>
        <a:p>
          <a:endParaRPr lang="ru-RU"/>
        </a:p>
      </dgm:t>
    </dgm:pt>
    <dgm:pt modelId="{876D6F6A-DBA1-48AE-8309-0F00B3B07285}" type="pres">
      <dgm:prSet presAssocID="{E410E828-FE13-4B8B-A27C-A738AB9B4A64}" presName="childShape" presStyleCnt="0">
        <dgm:presLayoutVars>
          <dgm:chMax val="0"/>
          <dgm:chPref val="0"/>
        </dgm:presLayoutVars>
      </dgm:prSet>
      <dgm:spPr/>
    </dgm:pt>
    <dgm:pt modelId="{66E35511-2884-4212-9A7E-74413A014EB6}" type="pres">
      <dgm:prSet presAssocID="{5D67875C-C709-4B87-B1CF-02EC1BFA7950}" presName="childComposite" presStyleCnt="0">
        <dgm:presLayoutVars>
          <dgm:chMax val="0"/>
          <dgm:chPref val="0"/>
        </dgm:presLayoutVars>
      </dgm:prSet>
      <dgm:spPr/>
    </dgm:pt>
    <dgm:pt modelId="{071973E4-F1BC-4DD7-8A20-D46147A97768}" type="pres">
      <dgm:prSet presAssocID="{5D67875C-C709-4B87-B1CF-02EC1BFA7950}" presName="ChildAccent" presStyleLbl="solidFgAcc1" presStyleIdx="0" presStyleCnt="2" custScaleX="77980" custScaleY="77980" custLinFactY="-91711" custLinFactNeighborX="-29681" custLinFactNeighborY="-100000"/>
      <dgm:spPr/>
    </dgm:pt>
    <dgm:pt modelId="{707AF033-1B78-43BE-84E4-3C074B7E9266}" type="pres">
      <dgm:prSet presAssocID="{5D67875C-C709-4B87-B1CF-02EC1BFA7950}" presName="Child" presStyleLbl="revTx" presStyleIdx="1" presStyleCnt="3" custScaleX="126147" custLinFactNeighborX="11355" custLinFactNeighborY="-71695">
        <dgm:presLayoutVars>
          <dgm:chMax val="0"/>
          <dgm:chPref val="0"/>
          <dgm:bulletEnabled val="1"/>
        </dgm:presLayoutVars>
      </dgm:prSet>
      <dgm:spPr/>
      <dgm:t>
        <a:bodyPr/>
        <a:lstStyle/>
        <a:p>
          <a:endParaRPr lang="ru-RU"/>
        </a:p>
      </dgm:t>
    </dgm:pt>
    <dgm:pt modelId="{0961FFD2-21BF-4BDD-89A1-6F313A6F4FA7}" type="pres">
      <dgm:prSet presAssocID="{FAFF18CF-79B9-4AA2-A996-3472A1B91E0C}" presName="childComposite" presStyleCnt="0">
        <dgm:presLayoutVars>
          <dgm:chMax val="0"/>
          <dgm:chPref val="0"/>
        </dgm:presLayoutVars>
      </dgm:prSet>
      <dgm:spPr/>
    </dgm:pt>
    <dgm:pt modelId="{39F79008-6783-42EC-BD61-30A2BB6E331E}" type="pres">
      <dgm:prSet presAssocID="{FAFF18CF-79B9-4AA2-A996-3472A1B91E0C}" presName="ChildAccent" presStyleLbl="solidFgAcc1" presStyleIdx="1" presStyleCnt="2" custScaleX="77980" custScaleY="77980" custLinFactY="-56154" custLinFactNeighborX="-24665" custLinFactNeighborY="-100000"/>
      <dgm:spPr/>
    </dgm:pt>
    <dgm:pt modelId="{2787CD80-272F-489A-9D1B-636665451BFC}" type="pres">
      <dgm:prSet presAssocID="{FAFF18CF-79B9-4AA2-A996-3472A1B91E0C}" presName="Child" presStyleLbl="revTx" presStyleIdx="2" presStyleCnt="3" custScaleX="126147" custScaleY="60792" custLinFactNeighborX="11379" custLinFactNeighborY="-65556">
        <dgm:presLayoutVars>
          <dgm:chMax val="0"/>
          <dgm:chPref val="0"/>
          <dgm:bulletEnabled val="1"/>
        </dgm:presLayoutVars>
      </dgm:prSet>
      <dgm:spPr/>
      <dgm:t>
        <a:bodyPr/>
        <a:lstStyle/>
        <a:p>
          <a:endParaRPr lang="ru-RU"/>
        </a:p>
      </dgm:t>
    </dgm:pt>
  </dgm:ptLst>
  <dgm:cxnLst>
    <dgm:cxn modelId="{79E70DCC-1882-4950-A1D7-CC1A7C392009}" srcId="{E410E828-FE13-4B8B-A27C-A738AB9B4A64}" destId="{5D67875C-C709-4B87-B1CF-02EC1BFA7950}" srcOrd="0" destOrd="0" parTransId="{D956015D-F3F4-4CEC-8030-8DE64C2C887C}" sibTransId="{B7EF0B73-222E-44AF-9820-E1A7F26A2250}"/>
    <dgm:cxn modelId="{C4CB4FEA-9EEE-4C26-9A31-BEB07EF13AF9}" type="presOf" srcId="{E410E828-FE13-4B8B-A27C-A738AB9B4A64}" destId="{6D7248B2-152B-4E24-841E-BA8CF542D3EE}" srcOrd="0" destOrd="0" presId="urn:microsoft.com/office/officeart/2008/layout/SquareAccentList"/>
    <dgm:cxn modelId="{B388B9C3-CCAD-4B06-981C-0E8A52AF1083}" type="presOf" srcId="{5D67875C-C709-4B87-B1CF-02EC1BFA7950}" destId="{707AF033-1B78-43BE-84E4-3C074B7E9266}" srcOrd="0" destOrd="0" presId="urn:microsoft.com/office/officeart/2008/layout/SquareAccentList"/>
    <dgm:cxn modelId="{1AB8A4CB-62DD-43B4-A3E3-7D9BD6F0C50B}" srcId="{E410E828-FE13-4B8B-A27C-A738AB9B4A64}" destId="{FAFF18CF-79B9-4AA2-A996-3472A1B91E0C}" srcOrd="1" destOrd="0" parTransId="{A583BC65-B1B5-48FC-A289-7B029103ACFE}" sibTransId="{34E6252E-AEDF-4A1C-893A-3FE8F7CD8E19}"/>
    <dgm:cxn modelId="{49673283-3474-4E4C-9C45-650B4C1ABFCC}" type="presOf" srcId="{FAFF18CF-79B9-4AA2-A996-3472A1B91E0C}" destId="{2787CD80-272F-489A-9D1B-636665451BFC}" srcOrd="0" destOrd="0" presId="urn:microsoft.com/office/officeart/2008/layout/SquareAccentList"/>
    <dgm:cxn modelId="{1A58F8AE-1D14-42B8-8019-D3C6FCC913B6}" srcId="{4B587BD2-A540-4800-94B6-F51963C3962C}" destId="{E410E828-FE13-4B8B-A27C-A738AB9B4A64}" srcOrd="0" destOrd="0" parTransId="{517300D6-52E3-4052-AD1A-36A2084B9EB1}" sibTransId="{EB5F174F-F480-4EE5-B6F8-FD214E5DBE0D}"/>
    <dgm:cxn modelId="{72FF196D-BC77-475A-AE90-1825302E5073}" type="presOf" srcId="{4B587BD2-A540-4800-94B6-F51963C3962C}" destId="{03F17576-10E2-472D-ACE8-FC50879621BA}" srcOrd="0" destOrd="0" presId="urn:microsoft.com/office/officeart/2008/layout/SquareAccentList"/>
    <dgm:cxn modelId="{167AB7A3-8914-4973-83A2-BC9008867E65}" type="presParOf" srcId="{03F17576-10E2-472D-ACE8-FC50879621BA}" destId="{CFE98508-A9C3-48D6-B2EF-FD9F6588F2A6}" srcOrd="0" destOrd="0" presId="urn:microsoft.com/office/officeart/2008/layout/SquareAccentList"/>
    <dgm:cxn modelId="{7E1D6858-DBF2-446A-A19D-DCADB3A64AD6}" type="presParOf" srcId="{CFE98508-A9C3-48D6-B2EF-FD9F6588F2A6}" destId="{9FAD9643-8569-42FD-BB0A-13680BD55B2E}" srcOrd="0" destOrd="0" presId="urn:microsoft.com/office/officeart/2008/layout/SquareAccentList"/>
    <dgm:cxn modelId="{FFCF5EEC-2529-4AFF-8A3D-CAB72610CE60}" type="presParOf" srcId="{9FAD9643-8569-42FD-BB0A-13680BD55B2E}" destId="{A0D0D5D3-56CE-4400-8642-EF6078B7E974}" srcOrd="0" destOrd="0" presId="urn:microsoft.com/office/officeart/2008/layout/SquareAccentList"/>
    <dgm:cxn modelId="{BBB67754-1884-47F2-AACB-D2BE5085BBA5}" type="presParOf" srcId="{9FAD9643-8569-42FD-BB0A-13680BD55B2E}" destId="{CECBD9F0-928F-4714-A06F-683DC6D1AE23}" srcOrd="1" destOrd="0" presId="urn:microsoft.com/office/officeart/2008/layout/SquareAccentList"/>
    <dgm:cxn modelId="{C90A1E4F-AF1C-4843-89F4-28D1A5DB01AF}" type="presParOf" srcId="{9FAD9643-8569-42FD-BB0A-13680BD55B2E}" destId="{6D7248B2-152B-4E24-841E-BA8CF542D3EE}" srcOrd="2" destOrd="0" presId="urn:microsoft.com/office/officeart/2008/layout/SquareAccentList"/>
    <dgm:cxn modelId="{40A916F1-C5E5-4464-AD51-065D1B6B05AC}" type="presParOf" srcId="{CFE98508-A9C3-48D6-B2EF-FD9F6588F2A6}" destId="{876D6F6A-DBA1-48AE-8309-0F00B3B07285}" srcOrd="1" destOrd="0" presId="urn:microsoft.com/office/officeart/2008/layout/SquareAccentList"/>
    <dgm:cxn modelId="{9F3F20B2-0C7E-4EFC-85CF-B6DA8698CD17}" type="presParOf" srcId="{876D6F6A-DBA1-48AE-8309-0F00B3B07285}" destId="{66E35511-2884-4212-9A7E-74413A014EB6}" srcOrd="0" destOrd="0" presId="urn:microsoft.com/office/officeart/2008/layout/SquareAccentList"/>
    <dgm:cxn modelId="{3880E176-2653-4726-9060-655A4BCFAB2E}" type="presParOf" srcId="{66E35511-2884-4212-9A7E-74413A014EB6}" destId="{071973E4-F1BC-4DD7-8A20-D46147A97768}" srcOrd="0" destOrd="0" presId="urn:microsoft.com/office/officeart/2008/layout/SquareAccentList"/>
    <dgm:cxn modelId="{384EACCC-FDF9-48E8-9FCF-5BD07600DCF4}" type="presParOf" srcId="{66E35511-2884-4212-9A7E-74413A014EB6}" destId="{707AF033-1B78-43BE-84E4-3C074B7E9266}" srcOrd="1" destOrd="0" presId="urn:microsoft.com/office/officeart/2008/layout/SquareAccentList"/>
    <dgm:cxn modelId="{017B1C01-6B5B-4C77-A605-3C8A783C3FEE}" type="presParOf" srcId="{876D6F6A-DBA1-48AE-8309-0F00B3B07285}" destId="{0961FFD2-21BF-4BDD-89A1-6F313A6F4FA7}" srcOrd="1" destOrd="0" presId="urn:microsoft.com/office/officeart/2008/layout/SquareAccentList"/>
    <dgm:cxn modelId="{CC276899-3906-40AF-918A-D3C5C637B7DC}" type="presParOf" srcId="{0961FFD2-21BF-4BDD-89A1-6F313A6F4FA7}" destId="{39F79008-6783-42EC-BD61-30A2BB6E331E}" srcOrd="0" destOrd="0" presId="urn:microsoft.com/office/officeart/2008/layout/SquareAccentList"/>
    <dgm:cxn modelId="{28E10BEA-A88A-4D99-8799-9582BDDD02CD}" type="presParOf" srcId="{0961FFD2-21BF-4BDD-89A1-6F313A6F4FA7}" destId="{2787CD80-272F-489A-9D1B-636665451BFC}"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088F52C-0814-4E6C-973A-EC7149BF8836}"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ru-RU"/>
        </a:p>
      </dgm:t>
    </dgm:pt>
    <dgm:pt modelId="{9FFADFE4-BC70-4A0D-8DAF-C06D3F8F39E1}">
      <dgm:prSet phldrT="[Текст]" custT="1"/>
      <dgm:spPr>
        <a:solidFill>
          <a:srgbClr val="8F67AD">
            <a:alpha val="75000"/>
          </a:srgbClr>
        </a:solidFill>
      </dgm:spPr>
      <dgm:t>
        <a:bodyPr/>
        <a:lstStyle/>
        <a:p>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инвестиции в новые системы</a:t>
          </a:r>
          <a:endParaRPr lang="ru-RU" sz="1800" dirty="0">
            <a:solidFill>
              <a:schemeClr val="tx1">
                <a:lumMod val="95000"/>
                <a:lumOff val="5000"/>
              </a:schemeClr>
            </a:solidFill>
            <a:latin typeface="Times New Roman" panose="02020603050405020304" pitchFamily="18" charset="0"/>
            <a:cs typeface="Times New Roman" panose="02020603050405020304" pitchFamily="18" charset="0"/>
          </a:endParaRPr>
        </a:p>
      </dgm:t>
    </dgm:pt>
    <dgm:pt modelId="{A7376FFF-C985-40DD-AEB5-597DFDB1A6CB}" type="parTrans" cxnId="{6677CEAC-41B6-45C1-A4F1-6EF7CE06CA58}">
      <dgm:prSet/>
      <dgm:spPr/>
      <dgm:t>
        <a:bodyPr/>
        <a:lstStyle/>
        <a:p>
          <a:endParaRPr lang="ru-RU"/>
        </a:p>
      </dgm:t>
    </dgm:pt>
    <dgm:pt modelId="{404449E9-F839-45D4-9DB9-50EE2A41021C}" type="sibTrans" cxnId="{6677CEAC-41B6-45C1-A4F1-6EF7CE06CA58}">
      <dgm:prSet/>
      <dgm:spPr/>
      <dgm:t>
        <a:bodyPr/>
        <a:lstStyle/>
        <a:p>
          <a:endParaRPr lang="ru-RU"/>
        </a:p>
      </dgm:t>
    </dgm:pt>
    <dgm:pt modelId="{CC6A0FCC-F87E-403A-A350-4CAF12453A25}">
      <dgm:prSet custT="1"/>
      <dgm:spPr>
        <a:solidFill>
          <a:srgbClr val="8F67AD">
            <a:alpha val="75000"/>
          </a:srgbClr>
        </a:solidFill>
      </dgm:spPr>
      <dgm:t>
        <a:bodyPr/>
        <a:lstStyle/>
        <a:p>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административные расходы</a:t>
          </a:r>
          <a:endParaRPr lang="ru-RU" sz="1800" dirty="0">
            <a:solidFill>
              <a:schemeClr val="tx1">
                <a:lumMod val="95000"/>
                <a:lumOff val="5000"/>
              </a:schemeClr>
            </a:solidFill>
            <a:latin typeface="Times New Roman" panose="02020603050405020304" pitchFamily="18" charset="0"/>
            <a:cs typeface="Times New Roman" panose="02020603050405020304" pitchFamily="18" charset="0"/>
          </a:endParaRPr>
        </a:p>
      </dgm:t>
    </dgm:pt>
    <dgm:pt modelId="{4FE81CF9-FD61-45E3-8574-DE2CB06C6F7F}" type="parTrans" cxnId="{3BF2807C-398E-434D-9AE9-A21ADB9EEB98}">
      <dgm:prSet/>
      <dgm:spPr/>
      <dgm:t>
        <a:bodyPr/>
        <a:lstStyle/>
        <a:p>
          <a:endParaRPr lang="ru-RU"/>
        </a:p>
      </dgm:t>
    </dgm:pt>
    <dgm:pt modelId="{A4949A47-8954-499D-847B-9017E56B15CA}" type="sibTrans" cxnId="{3BF2807C-398E-434D-9AE9-A21ADB9EEB98}">
      <dgm:prSet/>
      <dgm:spPr/>
      <dgm:t>
        <a:bodyPr/>
        <a:lstStyle/>
        <a:p>
          <a:endParaRPr lang="ru-RU"/>
        </a:p>
      </dgm:t>
    </dgm:pt>
    <dgm:pt modelId="{E4086063-96FC-4137-8A46-0638D3E71E64}">
      <dgm:prSet custT="1"/>
      <dgm:spPr>
        <a:solidFill>
          <a:srgbClr val="8F67AD">
            <a:alpha val="75000"/>
          </a:srgbClr>
        </a:solidFill>
      </dgm:spPr>
      <dgm:t>
        <a:bodyPr/>
        <a:lstStyle/>
        <a:p>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затраты на маркетинг</a:t>
          </a:r>
          <a:endParaRPr lang="ru-RU" sz="1800" dirty="0">
            <a:solidFill>
              <a:schemeClr val="tx1">
                <a:lumMod val="95000"/>
                <a:lumOff val="5000"/>
              </a:schemeClr>
            </a:solidFill>
            <a:latin typeface="Times New Roman" panose="02020603050405020304" pitchFamily="18" charset="0"/>
            <a:cs typeface="Times New Roman" panose="02020603050405020304" pitchFamily="18" charset="0"/>
          </a:endParaRPr>
        </a:p>
      </dgm:t>
    </dgm:pt>
    <dgm:pt modelId="{26A69C5B-7524-4711-875B-41093657D3A0}" type="parTrans" cxnId="{E4F8D284-FEAD-48B7-97F3-7960471F60BE}">
      <dgm:prSet/>
      <dgm:spPr/>
      <dgm:t>
        <a:bodyPr/>
        <a:lstStyle/>
        <a:p>
          <a:endParaRPr lang="ru-RU"/>
        </a:p>
      </dgm:t>
    </dgm:pt>
    <dgm:pt modelId="{AA31747E-5270-451B-9DA9-2975284BDC11}" type="sibTrans" cxnId="{E4F8D284-FEAD-48B7-97F3-7960471F60BE}">
      <dgm:prSet/>
      <dgm:spPr/>
      <dgm:t>
        <a:bodyPr/>
        <a:lstStyle/>
        <a:p>
          <a:endParaRPr lang="ru-RU"/>
        </a:p>
      </dgm:t>
    </dgm:pt>
    <dgm:pt modelId="{5E015AAD-E93C-41F4-B01A-BC1F366B6B8B}">
      <dgm:prSet custT="1"/>
      <dgm:spPr>
        <a:solidFill>
          <a:srgbClr val="8F67AD">
            <a:alpha val="75000"/>
          </a:srgbClr>
        </a:solidFill>
      </dgm:spPr>
      <dgm:t>
        <a:bodyPr/>
        <a:lstStyle/>
        <a:p>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затраты по изменению наименования субъекта учета и т.п.</a:t>
          </a:r>
          <a:endParaRPr lang="ru-RU" sz="1800" dirty="0">
            <a:solidFill>
              <a:schemeClr val="tx1">
                <a:lumMod val="95000"/>
                <a:lumOff val="5000"/>
              </a:schemeClr>
            </a:solidFill>
            <a:latin typeface="Times New Roman" panose="02020603050405020304" pitchFamily="18" charset="0"/>
            <a:cs typeface="Times New Roman" panose="02020603050405020304" pitchFamily="18" charset="0"/>
          </a:endParaRPr>
        </a:p>
      </dgm:t>
    </dgm:pt>
    <dgm:pt modelId="{80C5B02E-DC88-43AF-B9AD-9F9649771C98}" type="parTrans" cxnId="{7F8C375A-8D69-4473-B930-65A9AE61C300}">
      <dgm:prSet/>
      <dgm:spPr/>
      <dgm:t>
        <a:bodyPr/>
        <a:lstStyle/>
        <a:p>
          <a:endParaRPr lang="ru-RU"/>
        </a:p>
      </dgm:t>
    </dgm:pt>
    <dgm:pt modelId="{DF185018-48E6-476A-B757-9533047B7827}" type="sibTrans" cxnId="{7F8C375A-8D69-4473-B930-65A9AE61C300}">
      <dgm:prSet/>
      <dgm:spPr/>
      <dgm:t>
        <a:bodyPr/>
        <a:lstStyle/>
        <a:p>
          <a:endParaRPr lang="ru-RU"/>
        </a:p>
      </dgm:t>
    </dgm:pt>
    <dgm:pt modelId="{657C3712-FF80-4CE8-9BCB-4E10D1CA0EAC}">
      <dgm:prSet phldrT="[Текст]" custT="1"/>
      <dgm:spPr>
        <a:solidFill>
          <a:srgbClr val="8F67AD">
            <a:alpha val="75000"/>
          </a:srgbClr>
        </a:solidFill>
      </dgm:spPr>
      <dgm:t>
        <a:bodyPr/>
        <a:lstStyle/>
        <a:p>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заработная плата сотрудников, которые будут продолжать работать в обычном порядке</a:t>
          </a:r>
          <a:endParaRPr lang="ru-RU" sz="1800" dirty="0">
            <a:solidFill>
              <a:schemeClr val="tx1">
                <a:lumMod val="95000"/>
                <a:lumOff val="5000"/>
              </a:schemeClr>
            </a:solidFill>
            <a:latin typeface="Times New Roman" panose="02020603050405020304" pitchFamily="18" charset="0"/>
            <a:cs typeface="Times New Roman" panose="02020603050405020304" pitchFamily="18" charset="0"/>
          </a:endParaRPr>
        </a:p>
      </dgm:t>
    </dgm:pt>
    <dgm:pt modelId="{CAF19FBA-8348-4B85-B2CC-F4F58F340100}" type="parTrans" cxnId="{2585B503-63B0-43DB-8EFD-CC897E676C79}">
      <dgm:prSet/>
      <dgm:spPr/>
      <dgm:t>
        <a:bodyPr/>
        <a:lstStyle/>
        <a:p>
          <a:endParaRPr lang="ru-RU"/>
        </a:p>
      </dgm:t>
    </dgm:pt>
    <dgm:pt modelId="{4BCD8A57-3485-4FE6-B0A0-EF8273CF417D}" type="sibTrans" cxnId="{2585B503-63B0-43DB-8EFD-CC897E676C79}">
      <dgm:prSet/>
      <dgm:spPr/>
      <dgm:t>
        <a:bodyPr/>
        <a:lstStyle/>
        <a:p>
          <a:endParaRPr lang="ru-RU"/>
        </a:p>
      </dgm:t>
    </dgm:pt>
    <dgm:pt modelId="{66FBF6CE-2A48-4559-B8F7-93AE7193B7E2}" type="pres">
      <dgm:prSet presAssocID="{A088F52C-0814-4E6C-973A-EC7149BF8836}" presName="CompostProcess" presStyleCnt="0">
        <dgm:presLayoutVars>
          <dgm:dir/>
          <dgm:resizeHandles val="exact"/>
        </dgm:presLayoutVars>
      </dgm:prSet>
      <dgm:spPr/>
      <dgm:t>
        <a:bodyPr/>
        <a:lstStyle/>
        <a:p>
          <a:endParaRPr lang="ru-RU"/>
        </a:p>
      </dgm:t>
    </dgm:pt>
    <dgm:pt modelId="{A232D521-58FB-43FE-96B6-7B4F17BB4725}" type="pres">
      <dgm:prSet presAssocID="{A088F52C-0814-4E6C-973A-EC7149BF8836}" presName="arrow" presStyleLbl="bgShp" presStyleIdx="0" presStyleCnt="1"/>
      <dgm:spPr/>
    </dgm:pt>
    <dgm:pt modelId="{D38DBDF4-92F2-4D17-A238-376C25F23834}" type="pres">
      <dgm:prSet presAssocID="{A088F52C-0814-4E6C-973A-EC7149BF8836}" presName="linearProcess" presStyleCnt="0"/>
      <dgm:spPr/>
    </dgm:pt>
    <dgm:pt modelId="{C5F0E1EF-B703-47AE-9878-FE79D9743334}" type="pres">
      <dgm:prSet presAssocID="{9FFADFE4-BC70-4A0D-8DAF-C06D3F8F39E1}" presName="textNode" presStyleLbl="node1" presStyleIdx="0" presStyleCnt="5">
        <dgm:presLayoutVars>
          <dgm:bulletEnabled val="1"/>
        </dgm:presLayoutVars>
      </dgm:prSet>
      <dgm:spPr/>
      <dgm:t>
        <a:bodyPr/>
        <a:lstStyle/>
        <a:p>
          <a:endParaRPr lang="ru-RU"/>
        </a:p>
      </dgm:t>
    </dgm:pt>
    <dgm:pt modelId="{0BAF6CCC-B838-4013-8C7E-AB1FD319B1E3}" type="pres">
      <dgm:prSet presAssocID="{404449E9-F839-45D4-9DB9-50EE2A41021C}" presName="sibTrans" presStyleCnt="0"/>
      <dgm:spPr/>
    </dgm:pt>
    <dgm:pt modelId="{17DCF173-45F8-4BAC-BE9D-2952E6ED9328}" type="pres">
      <dgm:prSet presAssocID="{657C3712-FF80-4CE8-9BCB-4E10D1CA0EAC}" presName="textNode" presStyleLbl="node1" presStyleIdx="1" presStyleCnt="5">
        <dgm:presLayoutVars>
          <dgm:bulletEnabled val="1"/>
        </dgm:presLayoutVars>
      </dgm:prSet>
      <dgm:spPr/>
      <dgm:t>
        <a:bodyPr/>
        <a:lstStyle/>
        <a:p>
          <a:endParaRPr lang="ru-RU"/>
        </a:p>
      </dgm:t>
    </dgm:pt>
    <dgm:pt modelId="{368785A3-77D9-4397-8CF8-D5016BFC491D}" type="pres">
      <dgm:prSet presAssocID="{4BCD8A57-3485-4FE6-B0A0-EF8273CF417D}" presName="sibTrans" presStyleCnt="0"/>
      <dgm:spPr/>
    </dgm:pt>
    <dgm:pt modelId="{E693FEB5-0041-4A34-9FE5-595E03EA980F}" type="pres">
      <dgm:prSet presAssocID="{CC6A0FCC-F87E-403A-A350-4CAF12453A25}" presName="textNode" presStyleLbl="node1" presStyleIdx="2" presStyleCnt="5">
        <dgm:presLayoutVars>
          <dgm:bulletEnabled val="1"/>
        </dgm:presLayoutVars>
      </dgm:prSet>
      <dgm:spPr/>
      <dgm:t>
        <a:bodyPr/>
        <a:lstStyle/>
        <a:p>
          <a:endParaRPr lang="ru-RU"/>
        </a:p>
      </dgm:t>
    </dgm:pt>
    <dgm:pt modelId="{CBC807BA-B8C5-42B0-9441-A9B5D9314BB9}" type="pres">
      <dgm:prSet presAssocID="{A4949A47-8954-499D-847B-9017E56B15CA}" presName="sibTrans" presStyleCnt="0"/>
      <dgm:spPr/>
    </dgm:pt>
    <dgm:pt modelId="{417C0509-D2C5-404A-B419-A6BDC49DB365}" type="pres">
      <dgm:prSet presAssocID="{E4086063-96FC-4137-8A46-0638D3E71E64}" presName="textNode" presStyleLbl="node1" presStyleIdx="3" presStyleCnt="5">
        <dgm:presLayoutVars>
          <dgm:bulletEnabled val="1"/>
        </dgm:presLayoutVars>
      </dgm:prSet>
      <dgm:spPr/>
      <dgm:t>
        <a:bodyPr/>
        <a:lstStyle/>
        <a:p>
          <a:endParaRPr lang="ru-RU"/>
        </a:p>
      </dgm:t>
    </dgm:pt>
    <dgm:pt modelId="{BB92CE22-7268-469E-85CF-7C81992B65C9}" type="pres">
      <dgm:prSet presAssocID="{AA31747E-5270-451B-9DA9-2975284BDC11}" presName="sibTrans" presStyleCnt="0"/>
      <dgm:spPr/>
    </dgm:pt>
    <dgm:pt modelId="{DDE883D1-D85B-4A35-A223-E5BA0F75736D}" type="pres">
      <dgm:prSet presAssocID="{5E015AAD-E93C-41F4-B01A-BC1F366B6B8B}" presName="textNode" presStyleLbl="node1" presStyleIdx="4" presStyleCnt="5">
        <dgm:presLayoutVars>
          <dgm:bulletEnabled val="1"/>
        </dgm:presLayoutVars>
      </dgm:prSet>
      <dgm:spPr/>
      <dgm:t>
        <a:bodyPr/>
        <a:lstStyle/>
        <a:p>
          <a:endParaRPr lang="ru-RU"/>
        </a:p>
      </dgm:t>
    </dgm:pt>
  </dgm:ptLst>
  <dgm:cxnLst>
    <dgm:cxn modelId="{2585B503-63B0-43DB-8EFD-CC897E676C79}" srcId="{A088F52C-0814-4E6C-973A-EC7149BF8836}" destId="{657C3712-FF80-4CE8-9BCB-4E10D1CA0EAC}" srcOrd="1" destOrd="0" parTransId="{CAF19FBA-8348-4B85-B2CC-F4F58F340100}" sibTransId="{4BCD8A57-3485-4FE6-B0A0-EF8273CF417D}"/>
    <dgm:cxn modelId="{8508C05B-EEC7-4D32-9879-2B39479982D4}" type="presOf" srcId="{5E015AAD-E93C-41F4-B01A-BC1F366B6B8B}" destId="{DDE883D1-D85B-4A35-A223-E5BA0F75736D}" srcOrd="0" destOrd="0" presId="urn:microsoft.com/office/officeart/2005/8/layout/hProcess9"/>
    <dgm:cxn modelId="{BCB59868-8085-48F4-8373-F2324B563BA7}" type="presOf" srcId="{E4086063-96FC-4137-8A46-0638D3E71E64}" destId="{417C0509-D2C5-404A-B419-A6BDC49DB365}" srcOrd="0" destOrd="0" presId="urn:microsoft.com/office/officeart/2005/8/layout/hProcess9"/>
    <dgm:cxn modelId="{3BF2807C-398E-434D-9AE9-A21ADB9EEB98}" srcId="{A088F52C-0814-4E6C-973A-EC7149BF8836}" destId="{CC6A0FCC-F87E-403A-A350-4CAF12453A25}" srcOrd="2" destOrd="0" parTransId="{4FE81CF9-FD61-45E3-8574-DE2CB06C6F7F}" sibTransId="{A4949A47-8954-499D-847B-9017E56B15CA}"/>
    <dgm:cxn modelId="{39107F16-19F9-42FA-B3AC-31EBC96133F8}" type="presOf" srcId="{657C3712-FF80-4CE8-9BCB-4E10D1CA0EAC}" destId="{17DCF173-45F8-4BAC-BE9D-2952E6ED9328}" srcOrd="0" destOrd="0" presId="urn:microsoft.com/office/officeart/2005/8/layout/hProcess9"/>
    <dgm:cxn modelId="{6677CEAC-41B6-45C1-A4F1-6EF7CE06CA58}" srcId="{A088F52C-0814-4E6C-973A-EC7149BF8836}" destId="{9FFADFE4-BC70-4A0D-8DAF-C06D3F8F39E1}" srcOrd="0" destOrd="0" parTransId="{A7376FFF-C985-40DD-AEB5-597DFDB1A6CB}" sibTransId="{404449E9-F839-45D4-9DB9-50EE2A41021C}"/>
    <dgm:cxn modelId="{E066FCF0-D446-4343-91A5-222F81C07C52}" type="presOf" srcId="{CC6A0FCC-F87E-403A-A350-4CAF12453A25}" destId="{E693FEB5-0041-4A34-9FE5-595E03EA980F}" srcOrd="0" destOrd="0" presId="urn:microsoft.com/office/officeart/2005/8/layout/hProcess9"/>
    <dgm:cxn modelId="{D64EE6AF-ABD9-40B3-BE54-6A08265E594E}" type="presOf" srcId="{9FFADFE4-BC70-4A0D-8DAF-C06D3F8F39E1}" destId="{C5F0E1EF-B703-47AE-9878-FE79D9743334}" srcOrd="0" destOrd="0" presId="urn:microsoft.com/office/officeart/2005/8/layout/hProcess9"/>
    <dgm:cxn modelId="{DF72B6B3-592E-4E6D-B741-823F77489BEF}" type="presOf" srcId="{A088F52C-0814-4E6C-973A-EC7149BF8836}" destId="{66FBF6CE-2A48-4559-B8F7-93AE7193B7E2}" srcOrd="0" destOrd="0" presId="urn:microsoft.com/office/officeart/2005/8/layout/hProcess9"/>
    <dgm:cxn modelId="{7F8C375A-8D69-4473-B930-65A9AE61C300}" srcId="{A088F52C-0814-4E6C-973A-EC7149BF8836}" destId="{5E015AAD-E93C-41F4-B01A-BC1F366B6B8B}" srcOrd="4" destOrd="0" parTransId="{80C5B02E-DC88-43AF-B9AD-9F9649771C98}" sibTransId="{DF185018-48E6-476A-B757-9533047B7827}"/>
    <dgm:cxn modelId="{E4F8D284-FEAD-48B7-97F3-7960471F60BE}" srcId="{A088F52C-0814-4E6C-973A-EC7149BF8836}" destId="{E4086063-96FC-4137-8A46-0638D3E71E64}" srcOrd="3" destOrd="0" parTransId="{26A69C5B-7524-4711-875B-41093657D3A0}" sibTransId="{AA31747E-5270-451B-9DA9-2975284BDC11}"/>
    <dgm:cxn modelId="{D012AFCD-210B-49A4-853E-68661AC17E6F}" type="presParOf" srcId="{66FBF6CE-2A48-4559-B8F7-93AE7193B7E2}" destId="{A232D521-58FB-43FE-96B6-7B4F17BB4725}" srcOrd="0" destOrd="0" presId="urn:microsoft.com/office/officeart/2005/8/layout/hProcess9"/>
    <dgm:cxn modelId="{7F051FA5-0AEC-4BC0-8D43-2EC5532E8249}" type="presParOf" srcId="{66FBF6CE-2A48-4559-B8F7-93AE7193B7E2}" destId="{D38DBDF4-92F2-4D17-A238-376C25F23834}" srcOrd="1" destOrd="0" presId="urn:microsoft.com/office/officeart/2005/8/layout/hProcess9"/>
    <dgm:cxn modelId="{FB7D7F98-747C-4E63-9037-6BD5F94AA4E8}" type="presParOf" srcId="{D38DBDF4-92F2-4D17-A238-376C25F23834}" destId="{C5F0E1EF-B703-47AE-9878-FE79D9743334}" srcOrd="0" destOrd="0" presId="urn:microsoft.com/office/officeart/2005/8/layout/hProcess9"/>
    <dgm:cxn modelId="{5471DA0A-FC0D-4E69-9679-C0BCE05D96F1}" type="presParOf" srcId="{D38DBDF4-92F2-4D17-A238-376C25F23834}" destId="{0BAF6CCC-B838-4013-8C7E-AB1FD319B1E3}" srcOrd="1" destOrd="0" presId="urn:microsoft.com/office/officeart/2005/8/layout/hProcess9"/>
    <dgm:cxn modelId="{1F1BBD47-8534-46B5-B5BD-3E35F2295412}" type="presParOf" srcId="{D38DBDF4-92F2-4D17-A238-376C25F23834}" destId="{17DCF173-45F8-4BAC-BE9D-2952E6ED9328}" srcOrd="2" destOrd="0" presId="urn:microsoft.com/office/officeart/2005/8/layout/hProcess9"/>
    <dgm:cxn modelId="{340B6F40-F1D7-4B48-8CA1-2E52F6A08B0A}" type="presParOf" srcId="{D38DBDF4-92F2-4D17-A238-376C25F23834}" destId="{368785A3-77D9-4397-8CF8-D5016BFC491D}" srcOrd="3" destOrd="0" presId="urn:microsoft.com/office/officeart/2005/8/layout/hProcess9"/>
    <dgm:cxn modelId="{FD3DC128-AF78-4BB3-9E02-87D4AB6EEFC0}" type="presParOf" srcId="{D38DBDF4-92F2-4D17-A238-376C25F23834}" destId="{E693FEB5-0041-4A34-9FE5-595E03EA980F}" srcOrd="4" destOrd="0" presId="urn:microsoft.com/office/officeart/2005/8/layout/hProcess9"/>
    <dgm:cxn modelId="{70B0D39D-33E6-46D9-B713-AE0394A13D41}" type="presParOf" srcId="{D38DBDF4-92F2-4D17-A238-376C25F23834}" destId="{CBC807BA-B8C5-42B0-9441-A9B5D9314BB9}" srcOrd="5" destOrd="0" presId="urn:microsoft.com/office/officeart/2005/8/layout/hProcess9"/>
    <dgm:cxn modelId="{80B83947-9F8C-4D69-8801-815F7B3B8556}" type="presParOf" srcId="{D38DBDF4-92F2-4D17-A238-376C25F23834}" destId="{417C0509-D2C5-404A-B419-A6BDC49DB365}" srcOrd="6" destOrd="0" presId="urn:microsoft.com/office/officeart/2005/8/layout/hProcess9"/>
    <dgm:cxn modelId="{0912E057-FAF8-4CF1-8E77-387DC74A60FF}" type="presParOf" srcId="{D38DBDF4-92F2-4D17-A238-376C25F23834}" destId="{BB92CE22-7268-469E-85CF-7C81992B65C9}" srcOrd="7" destOrd="0" presId="urn:microsoft.com/office/officeart/2005/8/layout/hProcess9"/>
    <dgm:cxn modelId="{0738F604-CF8C-46C3-83B4-9C1C0207C088}" type="presParOf" srcId="{D38DBDF4-92F2-4D17-A238-376C25F23834}" destId="{DDE883D1-D85B-4A35-A223-E5BA0F75736D}"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2A68A8A-5FFC-4564-9163-428C9EA7485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E6115582-4BFF-4793-A624-C8355B75DCB3}">
      <dgm:prSet phldrT="[Текст]"/>
      <dgm:spPr>
        <a:solidFill>
          <a:srgbClr val="7030A0">
            <a:alpha val="79000"/>
          </a:srgbClr>
        </a:solidFill>
      </dgm:spPr>
      <dgm:t>
        <a:bodyPr/>
        <a:lstStyle/>
        <a:p>
          <a:r>
            <a:rPr lang="ru-RU" dirty="0" smtClean="0"/>
            <a:t>-</a:t>
          </a:r>
          <a:endParaRPr lang="ru-RU" dirty="0"/>
        </a:p>
      </dgm:t>
    </dgm:pt>
    <dgm:pt modelId="{8E371DAA-ADA2-446E-A22B-FCB769495418}" type="parTrans" cxnId="{3617443E-ADAF-4B07-92A5-8FF4AB250AF2}">
      <dgm:prSet/>
      <dgm:spPr/>
      <dgm:t>
        <a:bodyPr/>
        <a:lstStyle/>
        <a:p>
          <a:endParaRPr lang="ru-RU"/>
        </a:p>
      </dgm:t>
    </dgm:pt>
    <dgm:pt modelId="{1BB99A54-6275-4857-905F-07989E1D84D1}" type="sibTrans" cxnId="{3617443E-ADAF-4B07-92A5-8FF4AB250AF2}">
      <dgm:prSet/>
      <dgm:spPr/>
      <dgm:t>
        <a:bodyPr/>
        <a:lstStyle/>
        <a:p>
          <a:endParaRPr lang="ru-RU"/>
        </a:p>
      </dgm:t>
    </dgm:pt>
    <dgm:pt modelId="{7278E420-399D-4C08-8A2D-E7BBBEE264E3}">
      <dgm:prSet phldrT="[Текст]"/>
      <dgm:spPr/>
      <dgm:t>
        <a:bodyPr/>
        <a:lstStyle/>
        <a:p>
          <a:r>
            <a:rPr lang="ru-RU" b="1" i="1" dirty="0" smtClean="0">
              <a:latin typeface="Times New Roman" panose="02020603050405020304" pitchFamily="18" charset="0"/>
              <a:ea typeface="Calibri" panose="020F0502020204030204" pitchFamily="34" charset="0"/>
              <a:cs typeface="Times New Roman" panose="02020603050405020304" pitchFamily="18" charset="0"/>
            </a:rPr>
            <a:t>Резерв по убыточным договорным обязательствам </a:t>
          </a:r>
          <a:r>
            <a:rPr lang="ru-RU" i="1" dirty="0" smtClean="0">
              <a:latin typeface="Times New Roman" panose="02020603050405020304" pitchFamily="18" charset="0"/>
              <a:ea typeface="Calibri" panose="020F0502020204030204" pitchFamily="34" charset="0"/>
              <a:cs typeface="Times New Roman" panose="02020603050405020304" pitchFamily="18" charset="0"/>
            </a:rPr>
            <a:t>признается на дату подтверждения финансово-экономическим обоснованием, составленным субъектом учета, убыточности дальнейшего исполнения договора, условия исполнения которого изменились по независящим от субъекта учета причинам (превышения расходов на исполнение обязательств по договору, цена которого была самостоятельно установлена субъектом учета исходя из условий безубыточности и самостоятельного покрытия расходов, над экономическими выгодами, планируемыми к получению от исполнения такого договора).</a:t>
          </a:r>
          <a:endParaRPr lang="ru-RU" dirty="0"/>
        </a:p>
      </dgm:t>
    </dgm:pt>
    <dgm:pt modelId="{C9DDA294-232C-4113-A098-C9B4FC6C038A}" type="parTrans" cxnId="{4B81D364-2180-490F-ADAC-D3382D7BF8BB}">
      <dgm:prSet/>
      <dgm:spPr/>
      <dgm:t>
        <a:bodyPr/>
        <a:lstStyle/>
        <a:p>
          <a:endParaRPr lang="ru-RU"/>
        </a:p>
      </dgm:t>
    </dgm:pt>
    <dgm:pt modelId="{81B13CCA-5855-4670-BEB5-A60B22F3EC04}" type="sibTrans" cxnId="{4B81D364-2180-490F-ADAC-D3382D7BF8BB}">
      <dgm:prSet/>
      <dgm:spPr/>
      <dgm:t>
        <a:bodyPr/>
        <a:lstStyle/>
        <a:p>
          <a:endParaRPr lang="ru-RU"/>
        </a:p>
      </dgm:t>
    </dgm:pt>
    <dgm:pt modelId="{2B4F2250-FDF6-47F8-A1AB-8832E13462DE}">
      <dgm:prSet phldrT="[Текст]"/>
      <dgm:spPr>
        <a:solidFill>
          <a:srgbClr val="A50021">
            <a:alpha val="79000"/>
          </a:srgbClr>
        </a:solidFill>
      </dgm:spPr>
      <dgm:t>
        <a:bodyPr/>
        <a:lstStyle/>
        <a:p>
          <a:r>
            <a:rPr lang="ru-RU" dirty="0" smtClean="0"/>
            <a:t>-</a:t>
          </a:r>
          <a:endParaRPr lang="ru-RU" dirty="0"/>
        </a:p>
      </dgm:t>
    </dgm:pt>
    <dgm:pt modelId="{3305458F-8DDB-4DBC-A7E3-F38AFB0817BA}" type="parTrans" cxnId="{536EB5BC-F549-4238-BBC0-D642C9EECC7A}">
      <dgm:prSet/>
      <dgm:spPr/>
      <dgm:t>
        <a:bodyPr/>
        <a:lstStyle/>
        <a:p>
          <a:endParaRPr lang="ru-RU"/>
        </a:p>
      </dgm:t>
    </dgm:pt>
    <dgm:pt modelId="{799EDBFF-5B93-4251-ABD0-1E20D2AB71B5}" type="sibTrans" cxnId="{536EB5BC-F549-4238-BBC0-D642C9EECC7A}">
      <dgm:prSet/>
      <dgm:spPr/>
      <dgm:t>
        <a:bodyPr/>
        <a:lstStyle/>
        <a:p>
          <a:endParaRPr lang="ru-RU"/>
        </a:p>
      </dgm:t>
    </dgm:pt>
    <dgm:pt modelId="{7951BA48-78B2-41DE-B452-F13BF9F0CC9B}">
      <dgm:prSet phldrT="[Текст]"/>
      <dgm:spPr/>
      <dgm:t>
        <a:bodyPr/>
        <a:lstStyle/>
        <a:p>
          <a:r>
            <a:rPr lang="ru-RU" b="1" i="1" dirty="0" smtClean="0">
              <a:latin typeface="Times New Roman" panose="02020603050405020304" pitchFamily="18" charset="0"/>
              <a:ea typeface="Calibri" panose="020F0502020204030204" pitchFamily="34" charset="0"/>
              <a:cs typeface="Times New Roman" panose="02020603050405020304" pitchFamily="18" charset="0"/>
            </a:rPr>
            <a:t>Резерв по убыточным договорным обязательствам </a:t>
          </a:r>
          <a:r>
            <a:rPr lang="ru-RU" i="1" dirty="0" smtClean="0">
              <a:latin typeface="Times New Roman" panose="02020603050405020304" pitchFamily="18" charset="0"/>
              <a:ea typeface="Calibri" panose="020F0502020204030204" pitchFamily="34" charset="0"/>
              <a:cs typeface="Times New Roman" panose="02020603050405020304" pitchFamily="18" charset="0"/>
            </a:rPr>
            <a:t>оценивается в размере ожидаемого превышения затрат на исполнение договора над экономическими выгодами от его исполнения, подтвержденного финансово-экономическим обоснованием исполнения договора, т.е. превышения расходов на исполнение обязательств по договору, цена которого была самостоятельно установлена субъектом учета исходя из условий безубыточности, и самостоятельного покрытия расходов, над экономическими выгодами, планируемыми к получению от исполнения такого договора.</a:t>
          </a:r>
          <a:endParaRPr lang="ru-RU" dirty="0"/>
        </a:p>
      </dgm:t>
    </dgm:pt>
    <dgm:pt modelId="{4276B621-AB63-4785-A0EF-5B11D03FD9FB}" type="parTrans" cxnId="{9441EF24-E63B-45EA-9653-4330AC2EBB55}">
      <dgm:prSet/>
      <dgm:spPr/>
      <dgm:t>
        <a:bodyPr/>
        <a:lstStyle/>
        <a:p>
          <a:endParaRPr lang="ru-RU"/>
        </a:p>
      </dgm:t>
    </dgm:pt>
    <dgm:pt modelId="{06B2B5BD-D48D-4410-BDF8-8D9FF116EAB7}" type="sibTrans" cxnId="{9441EF24-E63B-45EA-9653-4330AC2EBB55}">
      <dgm:prSet/>
      <dgm:spPr/>
      <dgm:t>
        <a:bodyPr/>
        <a:lstStyle/>
        <a:p>
          <a:endParaRPr lang="ru-RU"/>
        </a:p>
      </dgm:t>
    </dgm:pt>
    <dgm:pt modelId="{03A9B47D-43CE-49A9-8F7C-C2E5F2E72568}" type="pres">
      <dgm:prSet presAssocID="{82A68A8A-5FFC-4564-9163-428C9EA7485A}" presName="linearFlow" presStyleCnt="0">
        <dgm:presLayoutVars>
          <dgm:dir/>
          <dgm:animLvl val="lvl"/>
          <dgm:resizeHandles val="exact"/>
        </dgm:presLayoutVars>
      </dgm:prSet>
      <dgm:spPr/>
      <dgm:t>
        <a:bodyPr/>
        <a:lstStyle/>
        <a:p>
          <a:endParaRPr lang="ru-RU"/>
        </a:p>
      </dgm:t>
    </dgm:pt>
    <dgm:pt modelId="{3E533AA8-1742-4B7D-86D0-C76C4CCB6060}" type="pres">
      <dgm:prSet presAssocID="{E6115582-4BFF-4793-A624-C8355B75DCB3}" presName="composite" presStyleCnt="0"/>
      <dgm:spPr/>
    </dgm:pt>
    <dgm:pt modelId="{4D2BDBEA-4439-411C-A06B-56D9A39CE935}" type="pres">
      <dgm:prSet presAssocID="{E6115582-4BFF-4793-A624-C8355B75DCB3}" presName="parentText" presStyleLbl="alignNode1" presStyleIdx="0" presStyleCnt="2">
        <dgm:presLayoutVars>
          <dgm:chMax val="1"/>
          <dgm:bulletEnabled val="1"/>
        </dgm:presLayoutVars>
      </dgm:prSet>
      <dgm:spPr/>
      <dgm:t>
        <a:bodyPr/>
        <a:lstStyle/>
        <a:p>
          <a:endParaRPr lang="ru-RU"/>
        </a:p>
      </dgm:t>
    </dgm:pt>
    <dgm:pt modelId="{59495AB4-0A7F-4A06-AF09-9FFD0E1CE2C6}" type="pres">
      <dgm:prSet presAssocID="{E6115582-4BFF-4793-A624-C8355B75DCB3}" presName="descendantText" presStyleLbl="alignAcc1" presStyleIdx="0" presStyleCnt="2">
        <dgm:presLayoutVars>
          <dgm:bulletEnabled val="1"/>
        </dgm:presLayoutVars>
      </dgm:prSet>
      <dgm:spPr/>
      <dgm:t>
        <a:bodyPr/>
        <a:lstStyle/>
        <a:p>
          <a:endParaRPr lang="ru-RU"/>
        </a:p>
      </dgm:t>
    </dgm:pt>
    <dgm:pt modelId="{7AB91E06-B56C-484E-B49B-DA896D7BB251}" type="pres">
      <dgm:prSet presAssocID="{1BB99A54-6275-4857-905F-07989E1D84D1}" presName="sp" presStyleCnt="0"/>
      <dgm:spPr/>
    </dgm:pt>
    <dgm:pt modelId="{45B25BC1-CD51-412D-8B1F-C85554C8B0FF}" type="pres">
      <dgm:prSet presAssocID="{2B4F2250-FDF6-47F8-A1AB-8832E13462DE}" presName="composite" presStyleCnt="0"/>
      <dgm:spPr/>
    </dgm:pt>
    <dgm:pt modelId="{A1F2A0E5-B722-48C0-875F-D20524796C85}" type="pres">
      <dgm:prSet presAssocID="{2B4F2250-FDF6-47F8-A1AB-8832E13462DE}" presName="parentText" presStyleLbl="alignNode1" presStyleIdx="1" presStyleCnt="2">
        <dgm:presLayoutVars>
          <dgm:chMax val="1"/>
          <dgm:bulletEnabled val="1"/>
        </dgm:presLayoutVars>
      </dgm:prSet>
      <dgm:spPr/>
      <dgm:t>
        <a:bodyPr/>
        <a:lstStyle/>
        <a:p>
          <a:endParaRPr lang="ru-RU"/>
        </a:p>
      </dgm:t>
    </dgm:pt>
    <dgm:pt modelId="{3516BB20-1F95-434E-8067-A541781B4521}" type="pres">
      <dgm:prSet presAssocID="{2B4F2250-FDF6-47F8-A1AB-8832E13462DE}" presName="descendantText" presStyleLbl="alignAcc1" presStyleIdx="1" presStyleCnt="2">
        <dgm:presLayoutVars>
          <dgm:bulletEnabled val="1"/>
        </dgm:presLayoutVars>
      </dgm:prSet>
      <dgm:spPr/>
      <dgm:t>
        <a:bodyPr/>
        <a:lstStyle/>
        <a:p>
          <a:endParaRPr lang="ru-RU"/>
        </a:p>
      </dgm:t>
    </dgm:pt>
  </dgm:ptLst>
  <dgm:cxnLst>
    <dgm:cxn modelId="{4B81D364-2180-490F-ADAC-D3382D7BF8BB}" srcId="{E6115582-4BFF-4793-A624-C8355B75DCB3}" destId="{7278E420-399D-4C08-8A2D-E7BBBEE264E3}" srcOrd="0" destOrd="0" parTransId="{C9DDA294-232C-4113-A098-C9B4FC6C038A}" sibTransId="{81B13CCA-5855-4670-BEB5-A60B22F3EC04}"/>
    <dgm:cxn modelId="{B1C9FC04-8B68-4D08-BC8C-20AB329F5AA5}" type="presOf" srcId="{82A68A8A-5FFC-4564-9163-428C9EA7485A}" destId="{03A9B47D-43CE-49A9-8F7C-C2E5F2E72568}" srcOrd="0" destOrd="0" presId="urn:microsoft.com/office/officeart/2005/8/layout/chevron2"/>
    <dgm:cxn modelId="{9441EF24-E63B-45EA-9653-4330AC2EBB55}" srcId="{2B4F2250-FDF6-47F8-A1AB-8832E13462DE}" destId="{7951BA48-78B2-41DE-B452-F13BF9F0CC9B}" srcOrd="0" destOrd="0" parTransId="{4276B621-AB63-4785-A0EF-5B11D03FD9FB}" sibTransId="{06B2B5BD-D48D-4410-BDF8-8D9FF116EAB7}"/>
    <dgm:cxn modelId="{318BE29F-32A5-48A4-869B-27995956F749}" type="presOf" srcId="{E6115582-4BFF-4793-A624-C8355B75DCB3}" destId="{4D2BDBEA-4439-411C-A06B-56D9A39CE935}" srcOrd="0" destOrd="0" presId="urn:microsoft.com/office/officeart/2005/8/layout/chevron2"/>
    <dgm:cxn modelId="{57B4E172-9B08-43F1-A421-4CD591CCC8F0}" type="presOf" srcId="{7278E420-399D-4C08-8A2D-E7BBBEE264E3}" destId="{59495AB4-0A7F-4A06-AF09-9FFD0E1CE2C6}" srcOrd="0" destOrd="0" presId="urn:microsoft.com/office/officeart/2005/8/layout/chevron2"/>
    <dgm:cxn modelId="{536EB5BC-F549-4238-BBC0-D642C9EECC7A}" srcId="{82A68A8A-5FFC-4564-9163-428C9EA7485A}" destId="{2B4F2250-FDF6-47F8-A1AB-8832E13462DE}" srcOrd="1" destOrd="0" parTransId="{3305458F-8DDB-4DBC-A7E3-F38AFB0817BA}" sibTransId="{799EDBFF-5B93-4251-ABD0-1E20D2AB71B5}"/>
    <dgm:cxn modelId="{767CA259-3686-44DA-97E4-66D778808E5A}" type="presOf" srcId="{7951BA48-78B2-41DE-B452-F13BF9F0CC9B}" destId="{3516BB20-1F95-434E-8067-A541781B4521}" srcOrd="0" destOrd="0" presId="urn:microsoft.com/office/officeart/2005/8/layout/chevron2"/>
    <dgm:cxn modelId="{3617443E-ADAF-4B07-92A5-8FF4AB250AF2}" srcId="{82A68A8A-5FFC-4564-9163-428C9EA7485A}" destId="{E6115582-4BFF-4793-A624-C8355B75DCB3}" srcOrd="0" destOrd="0" parTransId="{8E371DAA-ADA2-446E-A22B-FCB769495418}" sibTransId="{1BB99A54-6275-4857-905F-07989E1D84D1}"/>
    <dgm:cxn modelId="{E8CEEBBC-5ED4-4C10-A092-46737170B709}" type="presOf" srcId="{2B4F2250-FDF6-47F8-A1AB-8832E13462DE}" destId="{A1F2A0E5-B722-48C0-875F-D20524796C85}" srcOrd="0" destOrd="0" presId="urn:microsoft.com/office/officeart/2005/8/layout/chevron2"/>
    <dgm:cxn modelId="{ABA7C5F0-ED6C-407F-AD3F-8C662E67FE07}" type="presParOf" srcId="{03A9B47D-43CE-49A9-8F7C-C2E5F2E72568}" destId="{3E533AA8-1742-4B7D-86D0-C76C4CCB6060}" srcOrd="0" destOrd="0" presId="urn:microsoft.com/office/officeart/2005/8/layout/chevron2"/>
    <dgm:cxn modelId="{D7C248E7-5042-40FF-B4D0-7681C48626D2}" type="presParOf" srcId="{3E533AA8-1742-4B7D-86D0-C76C4CCB6060}" destId="{4D2BDBEA-4439-411C-A06B-56D9A39CE935}" srcOrd="0" destOrd="0" presId="urn:microsoft.com/office/officeart/2005/8/layout/chevron2"/>
    <dgm:cxn modelId="{10C67ED3-6926-4A44-8797-9BE2666788AF}" type="presParOf" srcId="{3E533AA8-1742-4B7D-86D0-C76C4CCB6060}" destId="{59495AB4-0A7F-4A06-AF09-9FFD0E1CE2C6}" srcOrd="1" destOrd="0" presId="urn:microsoft.com/office/officeart/2005/8/layout/chevron2"/>
    <dgm:cxn modelId="{F84B389D-BB6A-4FAC-B314-1981DAB211DA}" type="presParOf" srcId="{03A9B47D-43CE-49A9-8F7C-C2E5F2E72568}" destId="{7AB91E06-B56C-484E-B49B-DA896D7BB251}" srcOrd="1" destOrd="0" presId="urn:microsoft.com/office/officeart/2005/8/layout/chevron2"/>
    <dgm:cxn modelId="{11291182-D505-45DA-A1F9-20CA9E91A111}" type="presParOf" srcId="{03A9B47D-43CE-49A9-8F7C-C2E5F2E72568}" destId="{45B25BC1-CD51-412D-8B1F-C85554C8B0FF}" srcOrd="2" destOrd="0" presId="urn:microsoft.com/office/officeart/2005/8/layout/chevron2"/>
    <dgm:cxn modelId="{EBE9DDF6-FBEF-472F-9235-262472C3CD97}" type="presParOf" srcId="{45B25BC1-CD51-412D-8B1F-C85554C8B0FF}" destId="{A1F2A0E5-B722-48C0-875F-D20524796C85}" srcOrd="0" destOrd="0" presId="urn:microsoft.com/office/officeart/2005/8/layout/chevron2"/>
    <dgm:cxn modelId="{2FEC132D-69E7-4803-AA70-7EBE6F378142}" type="presParOf" srcId="{45B25BC1-CD51-412D-8B1F-C85554C8B0FF}" destId="{3516BB20-1F95-434E-8067-A541781B452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FC316-743B-498C-8DD7-447DF36990AB}">
      <dsp:nvSpPr>
        <dsp:cNvPr id="0" name=""/>
        <dsp:cNvSpPr/>
      </dsp:nvSpPr>
      <dsp:spPr>
        <a:xfrm>
          <a:off x="405043" y="924304"/>
          <a:ext cx="10185060" cy="960468"/>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A2FCD25-4F62-4ECB-B719-032E61798237}">
      <dsp:nvSpPr>
        <dsp:cNvPr id="0" name=""/>
        <dsp:cNvSpPr/>
      </dsp:nvSpPr>
      <dsp:spPr>
        <a:xfrm>
          <a:off x="805536" y="1094845"/>
          <a:ext cx="599755" cy="599755"/>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FAF0380-705B-46B3-8706-401ED44637C7}">
      <dsp:nvSpPr>
        <dsp:cNvPr id="0" name=""/>
        <dsp:cNvSpPr/>
      </dsp:nvSpPr>
      <dsp:spPr>
        <a:xfrm>
          <a:off x="1266384" y="0"/>
          <a:ext cx="8569979" cy="87623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00965" tIns="67310" rIns="100965" bIns="67310" numCol="1" spcCol="1270" anchor="ctr" anchorCtr="0">
          <a:noAutofit/>
        </a:bodyPr>
        <a:lstStyle/>
        <a:p>
          <a:pPr lvl="0" algn="l" defTabSz="2355850">
            <a:lnSpc>
              <a:spcPct val="90000"/>
            </a:lnSpc>
            <a:spcBef>
              <a:spcPct val="0"/>
            </a:spcBef>
            <a:spcAft>
              <a:spcPct val="35000"/>
            </a:spcAft>
          </a:pPr>
          <a:r>
            <a:rPr lang="ru-RU" sz="5300" kern="1200" dirty="0" smtClean="0"/>
            <a:t>Стандарт не применяется:</a:t>
          </a:r>
          <a:endParaRPr lang="ru-RU" sz="5300" kern="1200" dirty="0"/>
        </a:p>
      </dsp:txBody>
      <dsp:txXfrm>
        <a:off x="1266384" y="0"/>
        <a:ext cx="8569979" cy="876230"/>
      </dsp:txXfrm>
    </dsp:sp>
    <dsp:sp modelId="{37732114-55A0-4CED-A44B-0DDDC178248F}">
      <dsp:nvSpPr>
        <dsp:cNvPr id="0" name=""/>
        <dsp:cNvSpPr/>
      </dsp:nvSpPr>
      <dsp:spPr>
        <a:xfrm>
          <a:off x="9503130" y="1105239"/>
          <a:ext cx="599741" cy="59974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37D4264-0E2D-4E5D-9D2E-5C8A32D19547}">
      <dsp:nvSpPr>
        <dsp:cNvPr id="0" name=""/>
        <dsp:cNvSpPr/>
      </dsp:nvSpPr>
      <dsp:spPr>
        <a:xfrm>
          <a:off x="532187" y="2140471"/>
          <a:ext cx="10216475" cy="139799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49352" tIns="149352" rIns="149352" bIns="149352" numCol="1" spcCol="1270" anchor="ctr" anchorCtr="0">
          <a:noAutofit/>
        </a:bodyPr>
        <a:lstStyle/>
        <a:p>
          <a:pPr lvl="0" algn="l" defTabSz="933450">
            <a:lnSpc>
              <a:spcPct val="90000"/>
            </a:lnSpc>
            <a:spcBef>
              <a:spcPct val="0"/>
            </a:spcBef>
            <a:spcAft>
              <a:spcPct val="35000"/>
            </a:spcAft>
          </a:pPr>
          <a:r>
            <a:rPr lang="ru-RU" sz="2100" b="1" kern="1200" dirty="0" smtClean="0">
              <a:solidFill>
                <a:schemeClr val="accent4">
                  <a:lumMod val="50000"/>
                </a:schemeClr>
              </a:solidFill>
              <a:latin typeface="Times New Roman" panose="02020603050405020304" pitchFamily="18" charset="0"/>
              <a:cs typeface="Times New Roman" panose="02020603050405020304" pitchFamily="18" charset="0"/>
            </a:rPr>
            <a:t>1. При исполнении:</a:t>
          </a:r>
          <a:endParaRPr lang="ru-RU" sz="2100" b="1" kern="1200" dirty="0">
            <a:solidFill>
              <a:schemeClr val="accent4">
                <a:lumMod val="50000"/>
              </a:schemeClr>
            </a:solidFill>
            <a:latin typeface="Times New Roman" panose="02020603050405020304" pitchFamily="18" charset="0"/>
            <a:cs typeface="Times New Roman" panose="02020603050405020304" pitchFamily="18" charset="0"/>
          </a:endParaRPr>
        </a:p>
        <a:p>
          <a:pPr marL="171450" lvl="1" indent="-171450" algn="just" defTabSz="711200">
            <a:lnSpc>
              <a:spcPct val="90000"/>
            </a:lnSpc>
            <a:spcBef>
              <a:spcPct val="0"/>
            </a:spcBef>
            <a:spcAft>
              <a:spcPct val="15000"/>
            </a:spcAft>
            <a:buChar char="••"/>
          </a:pPr>
          <a:r>
            <a:rPr lang="ru-RU" sz="1600" b="1" kern="1200" dirty="0" smtClean="0">
              <a:solidFill>
                <a:schemeClr val="tx2">
                  <a:lumMod val="75000"/>
                </a:schemeClr>
              </a:solidFill>
              <a:latin typeface="Times New Roman" panose="02020603050405020304" pitchFamily="18" charset="0"/>
              <a:cs typeface="Times New Roman" panose="02020603050405020304" pitchFamily="18" charset="0"/>
            </a:rPr>
            <a:t>публичных нормативных обязательств, за исключением обязательств по выплатам, осуществляемым в результате реструктуризации деятельности;</a:t>
          </a:r>
          <a:endParaRPr lang="ru-RU" sz="1600" b="1" kern="1200" dirty="0">
            <a:solidFill>
              <a:schemeClr val="tx2">
                <a:lumMod val="75000"/>
              </a:schemeClr>
            </a:solidFill>
            <a:latin typeface="Times New Roman" panose="02020603050405020304" pitchFamily="18" charset="0"/>
            <a:cs typeface="Times New Roman" panose="02020603050405020304" pitchFamily="18" charset="0"/>
          </a:endParaRPr>
        </a:p>
        <a:p>
          <a:pPr marL="171450" lvl="1" indent="-171450" algn="just" defTabSz="711200">
            <a:lnSpc>
              <a:spcPct val="90000"/>
            </a:lnSpc>
            <a:spcBef>
              <a:spcPct val="0"/>
            </a:spcBef>
            <a:spcAft>
              <a:spcPct val="15000"/>
            </a:spcAft>
            <a:buChar char="••"/>
          </a:pPr>
          <a:r>
            <a:rPr lang="ru-RU" sz="1600" b="1" kern="1200" dirty="0" smtClean="0">
              <a:solidFill>
                <a:schemeClr val="tx2">
                  <a:lumMod val="75000"/>
                </a:schemeClr>
              </a:solidFill>
              <a:latin typeface="Times New Roman" panose="02020603050405020304" pitchFamily="18" charset="0"/>
              <a:cs typeface="Times New Roman" panose="02020603050405020304" pitchFamily="18" charset="0"/>
            </a:rPr>
            <a:t>обязательств по выплатам физическим лицам в связи с исполнением трудовых функций, за исключением обязательств по выплатам, осуществляемым в результате реструктуризации деятельности;</a:t>
          </a:r>
          <a:endParaRPr lang="ru-RU" sz="1600" b="1" kern="1200" dirty="0">
            <a:solidFill>
              <a:schemeClr val="tx2">
                <a:lumMod val="75000"/>
              </a:schemeClr>
            </a:solidFill>
            <a:latin typeface="Times New Roman" panose="02020603050405020304" pitchFamily="18" charset="0"/>
            <a:cs typeface="Times New Roman" panose="02020603050405020304" pitchFamily="18" charset="0"/>
          </a:endParaRPr>
        </a:p>
        <a:p>
          <a:pPr marL="171450" lvl="1" indent="-171450" algn="just" defTabSz="711200">
            <a:lnSpc>
              <a:spcPct val="90000"/>
            </a:lnSpc>
            <a:spcBef>
              <a:spcPct val="0"/>
            </a:spcBef>
            <a:spcAft>
              <a:spcPct val="15000"/>
            </a:spcAft>
            <a:buChar char="••"/>
          </a:pPr>
          <a:r>
            <a:rPr lang="ru-RU" sz="1600" b="1" kern="1200" dirty="0" smtClean="0">
              <a:solidFill>
                <a:schemeClr val="tx2">
                  <a:lumMod val="75000"/>
                </a:schemeClr>
              </a:solidFill>
              <a:latin typeface="Times New Roman" panose="02020603050405020304" pitchFamily="18" charset="0"/>
              <a:cs typeface="Times New Roman" panose="02020603050405020304" pitchFamily="18" charset="0"/>
            </a:rPr>
            <a:t>обязательств, возникающих по незавершенным договорам, за исключением обременительных договоров.</a:t>
          </a:r>
          <a:endParaRPr lang="ru-RU" sz="1600" b="1" kern="1200" dirty="0">
            <a:solidFill>
              <a:schemeClr val="tx2">
                <a:lumMod val="75000"/>
              </a:schemeClr>
            </a:solidFill>
            <a:latin typeface="Times New Roman" panose="02020603050405020304" pitchFamily="18" charset="0"/>
            <a:cs typeface="Times New Roman" panose="02020603050405020304" pitchFamily="18" charset="0"/>
          </a:endParaRPr>
        </a:p>
      </dsp:txBody>
      <dsp:txXfrm>
        <a:off x="532187" y="2140471"/>
        <a:ext cx="10216475" cy="1397997"/>
      </dsp:txXfrm>
    </dsp:sp>
    <dsp:sp modelId="{DB89D210-10FA-455C-959B-77DE88F7BFEA}">
      <dsp:nvSpPr>
        <dsp:cNvPr id="0" name=""/>
        <dsp:cNvSpPr/>
      </dsp:nvSpPr>
      <dsp:spPr>
        <a:xfrm>
          <a:off x="5233972" y="1113709"/>
          <a:ext cx="599741" cy="59974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7C79D6A4-810B-4648-8C65-762621F85E63}">
      <dsp:nvSpPr>
        <dsp:cNvPr id="0" name=""/>
        <dsp:cNvSpPr/>
      </dsp:nvSpPr>
      <dsp:spPr>
        <a:xfrm>
          <a:off x="468866" y="3726709"/>
          <a:ext cx="9892730" cy="139799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49352" tIns="149352" rIns="149352" bIns="149352" numCol="1" spcCol="1270" anchor="ctr" anchorCtr="0">
          <a:noAutofit/>
        </a:bodyPr>
        <a:lstStyle/>
        <a:p>
          <a:pPr lvl="0" algn="just" defTabSz="933450">
            <a:lnSpc>
              <a:spcPct val="90000"/>
            </a:lnSpc>
            <a:spcBef>
              <a:spcPct val="0"/>
            </a:spcBef>
            <a:spcAft>
              <a:spcPct val="35000"/>
            </a:spcAft>
          </a:pPr>
          <a:r>
            <a:rPr lang="ru-RU" sz="2100" b="1" kern="1200" dirty="0" smtClean="0">
              <a:solidFill>
                <a:schemeClr val="accent4">
                  <a:lumMod val="50000"/>
                </a:schemeClr>
              </a:solidFill>
              <a:latin typeface="Times New Roman" panose="02020603050405020304" pitchFamily="18" charset="0"/>
              <a:cs typeface="Times New Roman" panose="02020603050405020304" pitchFamily="18" charset="0"/>
            </a:rPr>
            <a:t>2. При формировании затрат, которые планируются к осуществлению исходя из допущения непрерывности деятельности субъекта учета (затраты для продолжения деятельности субъекта учета в обозримом будущем).</a:t>
          </a:r>
          <a:endParaRPr lang="ru-RU" sz="2100" b="1" kern="1200" dirty="0">
            <a:solidFill>
              <a:schemeClr val="accent4">
                <a:lumMod val="50000"/>
              </a:schemeClr>
            </a:solidFill>
            <a:latin typeface="Times New Roman" panose="02020603050405020304" pitchFamily="18" charset="0"/>
            <a:cs typeface="Times New Roman" panose="02020603050405020304" pitchFamily="18" charset="0"/>
          </a:endParaRPr>
        </a:p>
      </dsp:txBody>
      <dsp:txXfrm>
        <a:off x="468866" y="3726709"/>
        <a:ext cx="9892730" cy="139799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66C17E-0D02-4CDB-AA1F-A625C394C790}">
      <dsp:nvSpPr>
        <dsp:cNvPr id="0" name=""/>
        <dsp:cNvSpPr/>
      </dsp:nvSpPr>
      <dsp:spPr>
        <a:xfrm>
          <a:off x="0" y="0"/>
          <a:ext cx="11552348" cy="1800000"/>
        </a:xfrm>
        <a:prstGeom prst="rightArrow">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EFD622-9728-44F8-BC67-4D4B1BE0232A}">
      <dsp:nvSpPr>
        <dsp:cNvPr id="0" name=""/>
        <dsp:cNvSpPr/>
      </dsp:nvSpPr>
      <dsp:spPr>
        <a:xfrm>
          <a:off x="8338223" y="1456102"/>
          <a:ext cx="2058890" cy="442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 в сумме резерва на демонтаж и вывод основных средств из эксплуатации, отраженной в передаточных документах при признании объекта основных средств, полученного субъектом учета от собственника , иной организации государственного сектора, по которому существует обязанность по демонтажу и  выводу объекта из эксплуатации, предусмотренная договором купли-продажи, пользования, иным договором , устанавливающим условия использования объекта.</a:t>
          </a:r>
          <a:endParaRPr lang="ru-RU" sz="1400" kern="1200" dirty="0">
            <a:latin typeface="Times New Roman" panose="02020603050405020304" pitchFamily="18" charset="0"/>
            <a:cs typeface="Times New Roman" panose="02020603050405020304" pitchFamily="18" charset="0"/>
          </a:endParaRPr>
        </a:p>
      </dsp:txBody>
      <dsp:txXfrm>
        <a:off x="8338223" y="1456102"/>
        <a:ext cx="2058890" cy="4429687"/>
      </dsp:txXfrm>
    </dsp:sp>
    <dsp:sp modelId="{8EA296D9-7B5E-4146-B33F-49E584842655}">
      <dsp:nvSpPr>
        <dsp:cNvPr id="0" name=""/>
        <dsp:cNvSpPr/>
      </dsp:nvSpPr>
      <dsp:spPr>
        <a:xfrm>
          <a:off x="8338223" y="466102"/>
          <a:ext cx="205889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l" defTabSz="622300">
            <a:lnSpc>
              <a:spcPct val="90000"/>
            </a:lnSpc>
            <a:spcBef>
              <a:spcPct val="0"/>
            </a:spcBef>
            <a:spcAft>
              <a:spcPct val="35000"/>
            </a:spcAft>
          </a:pPr>
          <a:endParaRPr lang="ru-RU" sz="1400" kern="1200" dirty="0">
            <a:latin typeface="Times New Roman" panose="02020603050405020304" pitchFamily="18" charset="0"/>
            <a:cs typeface="Times New Roman" panose="02020603050405020304" pitchFamily="18" charset="0"/>
          </a:endParaRPr>
        </a:p>
      </dsp:txBody>
      <dsp:txXfrm>
        <a:off x="8338223" y="466102"/>
        <a:ext cx="2058890" cy="900000"/>
      </dsp:txXfrm>
    </dsp:sp>
    <dsp:sp modelId="{1C8AC959-F233-4458-B39A-9EE6A0D76C9B}">
      <dsp:nvSpPr>
        <dsp:cNvPr id="0" name=""/>
        <dsp:cNvSpPr/>
      </dsp:nvSpPr>
      <dsp:spPr>
        <a:xfrm>
          <a:off x="5867555" y="1456102"/>
          <a:ext cx="2058890" cy="442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 в сумме планируемых обязательств по демонтажу, расчетно (документально) подтвержденных субъектом учета на момент принятия объекта основных средств к учету, и в сумме обязательств по восстановлению участка, на котором расположен принимаемый к учету объект основных средств;</a:t>
          </a:r>
          <a:endParaRPr lang="ru-RU" sz="1400" kern="1200" dirty="0">
            <a:latin typeface="Times New Roman" panose="02020603050405020304" pitchFamily="18" charset="0"/>
            <a:cs typeface="Times New Roman" panose="02020603050405020304" pitchFamily="18" charset="0"/>
          </a:endParaRPr>
        </a:p>
      </dsp:txBody>
      <dsp:txXfrm>
        <a:off x="5867555" y="1456102"/>
        <a:ext cx="2058890" cy="4429687"/>
      </dsp:txXfrm>
    </dsp:sp>
    <dsp:sp modelId="{5A65D320-A2C5-47C1-9652-D83456EECC33}">
      <dsp:nvSpPr>
        <dsp:cNvPr id="0" name=""/>
        <dsp:cNvSpPr/>
      </dsp:nvSpPr>
      <dsp:spPr>
        <a:xfrm>
          <a:off x="5867555" y="466102"/>
          <a:ext cx="205889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l" defTabSz="622300">
            <a:lnSpc>
              <a:spcPct val="90000"/>
            </a:lnSpc>
            <a:spcBef>
              <a:spcPct val="0"/>
            </a:spcBef>
            <a:spcAft>
              <a:spcPct val="35000"/>
            </a:spcAft>
          </a:pPr>
          <a:endParaRPr lang="ru-RU" sz="1400" kern="1200" dirty="0">
            <a:latin typeface="Times New Roman" panose="02020603050405020304" pitchFamily="18" charset="0"/>
            <a:cs typeface="Times New Roman" panose="02020603050405020304" pitchFamily="18" charset="0"/>
          </a:endParaRPr>
        </a:p>
      </dsp:txBody>
      <dsp:txXfrm>
        <a:off x="5867555" y="466102"/>
        <a:ext cx="2058890" cy="900000"/>
      </dsp:txXfrm>
    </dsp:sp>
    <dsp:sp modelId="{A7CADCC8-9740-4E35-B39A-AB0F29206E51}">
      <dsp:nvSpPr>
        <dsp:cNvPr id="0" name=""/>
        <dsp:cNvSpPr/>
      </dsp:nvSpPr>
      <dsp:spPr>
        <a:xfrm>
          <a:off x="3396886" y="1456102"/>
          <a:ext cx="2058890" cy="442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 на дату признания объекта основных средств, полученного от другой организации государственного сектора, по которому существует обязанность по демонтажу и  выводу объекта из эксплуатации, предусмотренная договором купли-продажи, пользования, иным договором, устанавливающим условия использования объекта;</a:t>
          </a:r>
          <a:endParaRPr lang="ru-RU" sz="1400" kern="1200" dirty="0">
            <a:latin typeface="Times New Roman" panose="02020603050405020304" pitchFamily="18" charset="0"/>
            <a:cs typeface="Times New Roman" panose="02020603050405020304" pitchFamily="18" charset="0"/>
          </a:endParaRPr>
        </a:p>
      </dsp:txBody>
      <dsp:txXfrm>
        <a:off x="3396886" y="1456102"/>
        <a:ext cx="2058890" cy="4429687"/>
      </dsp:txXfrm>
    </dsp:sp>
    <dsp:sp modelId="{6FEC8130-4303-4BE2-B7D3-BD439CC7137C}">
      <dsp:nvSpPr>
        <dsp:cNvPr id="0" name=""/>
        <dsp:cNvSpPr/>
      </dsp:nvSpPr>
      <dsp:spPr>
        <a:xfrm>
          <a:off x="3396886" y="466102"/>
          <a:ext cx="205889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l" defTabSz="622300">
            <a:lnSpc>
              <a:spcPct val="90000"/>
            </a:lnSpc>
            <a:spcBef>
              <a:spcPct val="0"/>
            </a:spcBef>
            <a:spcAft>
              <a:spcPct val="35000"/>
            </a:spcAft>
          </a:pPr>
          <a:endParaRPr lang="ru-RU" sz="1400" kern="1200" dirty="0">
            <a:latin typeface="Times New Roman" panose="02020603050405020304" pitchFamily="18" charset="0"/>
            <a:cs typeface="Times New Roman" panose="02020603050405020304" pitchFamily="18" charset="0"/>
          </a:endParaRPr>
        </a:p>
      </dsp:txBody>
      <dsp:txXfrm>
        <a:off x="3396886" y="466102"/>
        <a:ext cx="2058890" cy="900000"/>
      </dsp:txXfrm>
    </dsp:sp>
    <dsp:sp modelId="{B4784829-F1B6-4494-9269-739CB5CFAC22}">
      <dsp:nvSpPr>
        <dsp:cNvPr id="0" name=""/>
        <dsp:cNvSpPr/>
      </dsp:nvSpPr>
      <dsp:spPr>
        <a:xfrm>
          <a:off x="926218" y="1456102"/>
          <a:ext cx="2058890" cy="4429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на дату признания в бухгалтерском учете объекта основных средств, условия эксплуатации которого согласно договору о его приобретении предусматривают осуществление субъектом учета расходов при выводе объекта основных средств из эксплуатации, а также по восстановлению участка, на котором объект расположен;</a:t>
          </a:r>
          <a:endParaRPr lang="ru-RU" sz="1400" kern="1200" dirty="0">
            <a:latin typeface="Times New Roman" panose="02020603050405020304" pitchFamily="18" charset="0"/>
            <a:cs typeface="Times New Roman" panose="02020603050405020304" pitchFamily="18" charset="0"/>
          </a:endParaRPr>
        </a:p>
      </dsp:txBody>
      <dsp:txXfrm>
        <a:off x="926218" y="1456102"/>
        <a:ext cx="2058890" cy="4429687"/>
      </dsp:txXfrm>
    </dsp:sp>
    <dsp:sp modelId="{B64B6EC0-81EA-43D1-BFF0-DCEE604FA2F2}">
      <dsp:nvSpPr>
        <dsp:cNvPr id="0" name=""/>
        <dsp:cNvSpPr/>
      </dsp:nvSpPr>
      <dsp:spPr>
        <a:xfrm>
          <a:off x="926218" y="466102"/>
          <a:ext cx="205889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0" rIns="0" bIns="254000" numCol="1" spcCol="1270" anchor="ctr" anchorCtr="0">
          <a:noAutofit/>
        </a:bodyPr>
        <a:lstStyle/>
        <a:p>
          <a:pPr lvl="0" algn="l" defTabSz="1111250">
            <a:lnSpc>
              <a:spcPct val="90000"/>
            </a:lnSpc>
            <a:spcBef>
              <a:spcPct val="0"/>
            </a:spcBef>
            <a:spcAft>
              <a:spcPct val="35000"/>
            </a:spcAft>
          </a:pPr>
          <a:endParaRPr lang="ru-RU" sz="2500" kern="1200" dirty="0"/>
        </a:p>
      </dsp:txBody>
      <dsp:txXfrm>
        <a:off x="926218" y="466102"/>
        <a:ext cx="2058890" cy="900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A58B19-31E7-499E-A0FE-9DC7405D9A53}">
      <dsp:nvSpPr>
        <dsp:cNvPr id="0" name=""/>
        <dsp:cNvSpPr/>
      </dsp:nvSpPr>
      <dsp:spPr>
        <a:xfrm>
          <a:off x="0" y="0"/>
          <a:ext cx="8654137" cy="11921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kern="1200" dirty="0" smtClean="0">
              <a:solidFill>
                <a:schemeClr val="accent6">
                  <a:lumMod val="40000"/>
                  <a:lumOff val="60000"/>
                </a:schemeClr>
              </a:solidFill>
              <a:latin typeface="Times New Roman" panose="02020603050405020304" pitchFamily="18" charset="0"/>
              <a:cs typeface="Times New Roman" panose="02020603050405020304" pitchFamily="18" charset="0"/>
            </a:rPr>
            <a:t>Стоимостная оценка резервов подлежит ежегодному пересмотру и при необходимости корректировке до текущей обоснованной оценки.</a:t>
          </a:r>
          <a:endParaRPr lang="ru-RU" sz="2000" b="1" kern="1200" dirty="0">
            <a:solidFill>
              <a:schemeClr val="accent6">
                <a:lumMod val="40000"/>
                <a:lumOff val="60000"/>
              </a:schemeClr>
            </a:solidFill>
            <a:latin typeface="Times New Roman" panose="02020603050405020304" pitchFamily="18" charset="0"/>
            <a:cs typeface="Times New Roman" panose="02020603050405020304" pitchFamily="18" charset="0"/>
          </a:endParaRPr>
        </a:p>
      </dsp:txBody>
      <dsp:txXfrm>
        <a:off x="34916" y="34916"/>
        <a:ext cx="7267027" cy="1122274"/>
      </dsp:txXfrm>
    </dsp:sp>
    <dsp:sp modelId="{41F08D71-01F3-4DBF-963E-AA783AB49689}">
      <dsp:nvSpPr>
        <dsp:cNvPr id="0" name=""/>
        <dsp:cNvSpPr/>
      </dsp:nvSpPr>
      <dsp:spPr>
        <a:xfrm>
          <a:off x="724784" y="1408853"/>
          <a:ext cx="8654137" cy="1192106"/>
        </a:xfrm>
        <a:prstGeom prst="roundRect">
          <a:avLst>
            <a:gd name="adj" fmla="val 10000"/>
          </a:avLst>
        </a:prstGeom>
        <a:solidFill>
          <a:schemeClr val="accent5">
            <a:hueOff val="-2451115"/>
            <a:satOff val="-3409"/>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kern="1200" dirty="0" smtClean="0">
              <a:solidFill>
                <a:srgbClr val="002060"/>
              </a:solidFill>
              <a:latin typeface="Times New Roman" panose="02020603050405020304" pitchFamily="18" charset="0"/>
              <a:cs typeface="Times New Roman" panose="02020603050405020304" pitchFamily="18" charset="0"/>
            </a:rPr>
            <a:t>Пересмотр стоимостных оценок резервов осуществляется на годовую отчетную дату, а в случае реорганизации субъекта учета на дату составления последней бухгалтерской (финансовой) отчетности.</a:t>
          </a:r>
          <a:endParaRPr lang="ru-RU" sz="2000" b="1" kern="1200" dirty="0">
            <a:solidFill>
              <a:srgbClr val="002060"/>
            </a:solidFill>
            <a:latin typeface="Times New Roman" panose="02020603050405020304" pitchFamily="18" charset="0"/>
            <a:cs typeface="Times New Roman" panose="02020603050405020304" pitchFamily="18" charset="0"/>
          </a:endParaRPr>
        </a:p>
      </dsp:txBody>
      <dsp:txXfrm>
        <a:off x="759700" y="1443769"/>
        <a:ext cx="7084652" cy="1122274"/>
      </dsp:txXfrm>
    </dsp:sp>
    <dsp:sp modelId="{5324404E-D525-4B90-AB4B-8B9A360E1741}">
      <dsp:nvSpPr>
        <dsp:cNvPr id="0" name=""/>
        <dsp:cNvSpPr/>
      </dsp:nvSpPr>
      <dsp:spPr>
        <a:xfrm>
          <a:off x="1438750" y="2817706"/>
          <a:ext cx="8654137" cy="1192106"/>
        </a:xfrm>
        <a:prstGeom prst="roundRect">
          <a:avLst>
            <a:gd name="adj" fmla="val 10000"/>
          </a:avLst>
        </a:prstGeom>
        <a:solidFill>
          <a:schemeClr val="accent5">
            <a:hueOff val="-4902230"/>
            <a:satOff val="-6819"/>
            <a:lumOff val="-26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kern="1200" dirty="0" smtClean="0">
              <a:solidFill>
                <a:schemeClr val="bg2">
                  <a:lumMod val="25000"/>
                </a:schemeClr>
              </a:solidFill>
              <a:latin typeface="Times New Roman" panose="02020603050405020304" pitchFamily="18" charset="0"/>
              <a:cs typeface="Times New Roman" panose="02020603050405020304" pitchFamily="18" charset="0"/>
            </a:rPr>
            <a:t>При этом изменение стоимостных оценок резервов относится на финансовый результат текущего финансового года (Дт 0 401 20 XXX Кт 401 60 XXX).</a:t>
          </a:r>
          <a:endParaRPr lang="ru-RU" sz="2000" b="1" kern="1200" dirty="0">
            <a:solidFill>
              <a:schemeClr val="bg2">
                <a:lumMod val="25000"/>
              </a:schemeClr>
            </a:solidFill>
            <a:latin typeface="Times New Roman" panose="02020603050405020304" pitchFamily="18" charset="0"/>
            <a:cs typeface="Times New Roman" panose="02020603050405020304" pitchFamily="18" charset="0"/>
          </a:endParaRPr>
        </a:p>
      </dsp:txBody>
      <dsp:txXfrm>
        <a:off x="1473666" y="2852622"/>
        <a:ext cx="7095469" cy="1122274"/>
      </dsp:txXfrm>
    </dsp:sp>
    <dsp:sp modelId="{DAA72858-D20C-4184-A45C-2E679031FD99}">
      <dsp:nvSpPr>
        <dsp:cNvPr id="0" name=""/>
        <dsp:cNvSpPr/>
      </dsp:nvSpPr>
      <dsp:spPr>
        <a:xfrm>
          <a:off x="2163534" y="4226560"/>
          <a:ext cx="8654137" cy="1192106"/>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kern="1200" dirty="0" smtClean="0">
              <a:solidFill>
                <a:srgbClr val="003300"/>
              </a:solidFill>
              <a:latin typeface="Times New Roman" panose="02020603050405020304" pitchFamily="18" charset="0"/>
              <a:cs typeface="Times New Roman" panose="02020603050405020304" pitchFamily="18" charset="0"/>
            </a:rPr>
            <a:t>Исключение составляет пересмотр стоимостной оценки резерва на демонтаж и вывод основных средств из эксплуатации не связанной с приближением срока исполнения обязательства.</a:t>
          </a:r>
          <a:endParaRPr lang="ru-RU" sz="2000" b="1" kern="1200" dirty="0">
            <a:solidFill>
              <a:srgbClr val="003300"/>
            </a:solidFill>
            <a:latin typeface="Times New Roman" panose="02020603050405020304" pitchFamily="18" charset="0"/>
            <a:cs typeface="Times New Roman" panose="02020603050405020304" pitchFamily="18" charset="0"/>
          </a:endParaRPr>
        </a:p>
      </dsp:txBody>
      <dsp:txXfrm>
        <a:off x="2198450" y="4261476"/>
        <a:ext cx="7084652" cy="1122274"/>
      </dsp:txXfrm>
    </dsp:sp>
    <dsp:sp modelId="{5DA16AFF-83E2-4803-A0F9-E5A99062A742}">
      <dsp:nvSpPr>
        <dsp:cNvPr id="0" name=""/>
        <dsp:cNvSpPr/>
      </dsp:nvSpPr>
      <dsp:spPr>
        <a:xfrm>
          <a:off x="7879268" y="913045"/>
          <a:ext cx="774869" cy="774869"/>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8053614" y="913045"/>
        <a:ext cx="426177" cy="583089"/>
      </dsp:txXfrm>
    </dsp:sp>
    <dsp:sp modelId="{CE1A22EA-16D8-4914-BF3F-013A17962C2A}">
      <dsp:nvSpPr>
        <dsp:cNvPr id="0" name=""/>
        <dsp:cNvSpPr/>
      </dsp:nvSpPr>
      <dsp:spPr>
        <a:xfrm>
          <a:off x="8604052" y="2321898"/>
          <a:ext cx="774869" cy="774869"/>
        </a:xfrm>
        <a:prstGeom prst="downArrow">
          <a:avLst>
            <a:gd name="adj1" fmla="val 55000"/>
            <a:gd name="adj2" fmla="val 45000"/>
          </a:avLst>
        </a:prstGeom>
        <a:solidFill>
          <a:schemeClr val="accent5">
            <a:tint val="40000"/>
            <a:alpha val="90000"/>
            <a:hueOff val="-3695877"/>
            <a:satOff val="-6408"/>
            <a:lumOff val="-644"/>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8778398" y="2321898"/>
        <a:ext cx="426177" cy="583089"/>
      </dsp:txXfrm>
    </dsp:sp>
    <dsp:sp modelId="{C4893558-851C-443B-8292-67A67DD48A5B}">
      <dsp:nvSpPr>
        <dsp:cNvPr id="0" name=""/>
        <dsp:cNvSpPr/>
      </dsp:nvSpPr>
      <dsp:spPr>
        <a:xfrm>
          <a:off x="9318018" y="3730752"/>
          <a:ext cx="774869" cy="774869"/>
        </a:xfrm>
        <a:prstGeom prst="downArrow">
          <a:avLst>
            <a:gd name="adj1" fmla="val 55000"/>
            <a:gd name="adj2" fmla="val 45000"/>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9492364" y="3730752"/>
        <a:ext cx="426177" cy="58308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16B77-EE28-4929-BD85-A16AD6A88522}">
      <dsp:nvSpPr>
        <dsp:cNvPr id="0" name=""/>
        <dsp:cNvSpPr/>
      </dsp:nvSpPr>
      <dsp:spPr>
        <a:xfrm>
          <a:off x="0" y="304099"/>
          <a:ext cx="3565838" cy="4378920"/>
        </a:xfrm>
        <a:prstGeom prst="rect">
          <a:avLst/>
        </a:prstGeom>
        <a:solidFill>
          <a:srgbClr val="51DCDF"/>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bg2">
                  <a:lumMod val="10000"/>
                </a:schemeClr>
              </a:solidFill>
              <a:latin typeface="Times New Roman" panose="02020603050405020304" pitchFamily="18" charset="0"/>
              <a:cs typeface="Times New Roman" panose="02020603050405020304" pitchFamily="18" charset="0"/>
            </a:rPr>
            <a:t>при признании затрат и  при признании кредиторской задолженности по выполнению обязательства, по которому резерв был создан, и отражается в бюджетном (бухгалтерском) учете по дебету счета 0 401 60 xxx "Резервы предстоящих расходов" и кредиту счета 0 302 xx 73x "Увеличение кредиторской задолженности по принятым обязательствам"</a:t>
          </a:r>
          <a:endParaRPr lang="ru-RU" sz="1800" kern="1200" dirty="0">
            <a:solidFill>
              <a:schemeClr val="bg2">
                <a:lumMod val="10000"/>
              </a:schemeClr>
            </a:solidFill>
            <a:latin typeface="Times New Roman" panose="02020603050405020304" pitchFamily="18" charset="0"/>
            <a:cs typeface="Times New Roman" panose="02020603050405020304" pitchFamily="18" charset="0"/>
          </a:endParaRPr>
        </a:p>
      </dsp:txBody>
      <dsp:txXfrm>
        <a:off x="0" y="304099"/>
        <a:ext cx="3565838" cy="4378920"/>
      </dsp:txXfrm>
    </dsp:sp>
    <dsp:sp modelId="{C3D21057-07A0-4FF5-A5ED-A4AC66F242A8}">
      <dsp:nvSpPr>
        <dsp:cNvPr id="0" name=""/>
        <dsp:cNvSpPr/>
      </dsp:nvSpPr>
      <dsp:spPr>
        <a:xfrm>
          <a:off x="3808172" y="269850"/>
          <a:ext cx="3565838" cy="4377594"/>
        </a:xfrm>
        <a:prstGeom prst="rect">
          <a:avLst/>
        </a:prstGeom>
        <a:solidFill>
          <a:srgbClr val="51DCDF"/>
        </a:solidFill>
        <a:ln w="34925"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bg2">
                  <a:lumMod val="10000"/>
                </a:schemeClr>
              </a:solidFill>
              <a:latin typeface="Times New Roman" panose="02020603050405020304" pitchFamily="18" charset="0"/>
              <a:cs typeface="Times New Roman" panose="02020603050405020304" pitchFamily="18" charset="0"/>
            </a:rPr>
            <a:t>в случае избыточности суммы признанного резерва или в случае прекращения выполнения условий признания резерва, неиспользованная сумма резерва списывается с отнесением на уменьшение расходов (финансового результата) текущего периода и отражается в бюджетном (бухгалтерском) учете по дебету счета 0 401 60 xxx "Резервы предстоящих расходов" и кредиту счета 0 401 20 xxx "Расходы текущего финансового года"</a:t>
          </a:r>
          <a:endParaRPr lang="ru-RU" sz="1800" kern="1200" dirty="0">
            <a:solidFill>
              <a:schemeClr val="bg2">
                <a:lumMod val="10000"/>
              </a:schemeClr>
            </a:solidFill>
            <a:latin typeface="Times New Roman" panose="02020603050405020304" pitchFamily="18" charset="0"/>
            <a:cs typeface="Times New Roman" panose="02020603050405020304" pitchFamily="18" charset="0"/>
          </a:endParaRPr>
        </a:p>
      </dsp:txBody>
      <dsp:txXfrm>
        <a:off x="3808172" y="269850"/>
        <a:ext cx="3565838" cy="4377594"/>
      </dsp:txXfrm>
    </dsp:sp>
    <dsp:sp modelId="{085090B1-9255-440E-AFD9-31046BE54F1C}">
      <dsp:nvSpPr>
        <dsp:cNvPr id="0" name=""/>
        <dsp:cNvSpPr/>
      </dsp:nvSpPr>
      <dsp:spPr>
        <a:xfrm>
          <a:off x="7730915" y="265721"/>
          <a:ext cx="3565838" cy="4377594"/>
        </a:xfrm>
        <a:prstGeom prst="rect">
          <a:avLst/>
        </a:prstGeom>
        <a:solidFill>
          <a:srgbClr val="51DCDF"/>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anose="02020603050405020304" pitchFamily="18" charset="0"/>
              <a:cs typeface="Times New Roman" panose="02020603050405020304" pitchFamily="18" charset="0"/>
            </a:rPr>
            <a:t> </a:t>
          </a:r>
          <a:r>
            <a:rPr lang="ru-RU" sz="1800" kern="1200" dirty="0" smtClean="0">
              <a:solidFill>
                <a:schemeClr val="bg2">
                  <a:lumMod val="10000"/>
                </a:schemeClr>
              </a:solidFill>
              <a:latin typeface="Times New Roman" panose="02020603050405020304" pitchFamily="18" charset="0"/>
              <a:cs typeface="Times New Roman" panose="02020603050405020304" pitchFamily="18" charset="0"/>
            </a:rPr>
            <a:t>в случае недостаточности суммы признанного резерва разница между суммой признанного резерва и затратами по исполнению обязательства признается расходами (затратами) текущего периода</a:t>
          </a:r>
          <a:endParaRPr lang="ru-RU" sz="1800" kern="1200" dirty="0">
            <a:solidFill>
              <a:schemeClr val="bg2">
                <a:lumMod val="10000"/>
              </a:schemeClr>
            </a:solidFill>
            <a:latin typeface="Times New Roman" panose="02020603050405020304" pitchFamily="18" charset="0"/>
            <a:cs typeface="Times New Roman" panose="02020603050405020304" pitchFamily="18" charset="0"/>
          </a:endParaRPr>
        </a:p>
      </dsp:txBody>
      <dsp:txXfrm>
        <a:off x="7730915" y="265721"/>
        <a:ext cx="3565838" cy="437759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153357-2154-4669-A045-242A96DDECC7}">
      <dsp:nvSpPr>
        <dsp:cNvPr id="0" name=""/>
        <dsp:cNvSpPr/>
      </dsp:nvSpPr>
      <dsp:spPr>
        <a:xfrm>
          <a:off x="4872" y="378413"/>
          <a:ext cx="2130570" cy="1675327"/>
        </a:xfrm>
        <a:prstGeom prst="roundRect">
          <a:avLst>
            <a:gd name="adj" fmla="val 10000"/>
          </a:avLst>
        </a:prstGeom>
        <a:solidFill>
          <a:schemeClr val="accent4">
            <a:lumMod val="60000"/>
            <a:lumOff val="40000"/>
          </a:schemeClr>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solidFill>
              <a:latin typeface="Times New Roman" panose="02020603050405020304" pitchFamily="18" charset="0"/>
              <a:cs typeface="Times New Roman" panose="02020603050405020304" pitchFamily="18" charset="0"/>
            </a:rPr>
            <a:t>неопределенного по величине</a:t>
          </a:r>
          <a:endParaRPr lang="ru-RU" sz="1800" kern="1200" dirty="0">
            <a:solidFill>
              <a:schemeClr val="tx1"/>
            </a:solidFill>
            <a:latin typeface="Times New Roman" panose="02020603050405020304" pitchFamily="18" charset="0"/>
            <a:cs typeface="Times New Roman" panose="02020603050405020304" pitchFamily="18" charset="0"/>
          </a:endParaRPr>
        </a:p>
      </dsp:txBody>
      <dsp:txXfrm>
        <a:off x="53941" y="427482"/>
        <a:ext cx="2032432" cy="1577189"/>
      </dsp:txXfrm>
    </dsp:sp>
    <dsp:sp modelId="{58BA70E8-5FCC-42FB-94BD-6F98D16C885D}">
      <dsp:nvSpPr>
        <dsp:cNvPr id="0" name=""/>
        <dsp:cNvSpPr/>
      </dsp:nvSpPr>
      <dsp:spPr>
        <a:xfrm rot="5400000">
          <a:off x="2348499" y="-154263"/>
          <a:ext cx="451680" cy="528381"/>
        </a:xfrm>
        <a:prstGeom prst="rightArrow">
          <a:avLst>
            <a:gd name="adj1" fmla="val 60000"/>
            <a:gd name="adj2" fmla="val 50000"/>
          </a:avLst>
        </a:prstGeom>
        <a:solidFill>
          <a:schemeClr val="accent1">
            <a:tint val="60000"/>
            <a:hueOff val="0"/>
            <a:satOff val="0"/>
            <a:lumOff val="0"/>
            <a:alphaOff val="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ru-RU" sz="2200" kern="1200"/>
        </a:p>
      </dsp:txBody>
      <dsp:txXfrm>
        <a:off x="2416251" y="-116339"/>
        <a:ext cx="316176" cy="317029"/>
      </dsp:txXfrm>
    </dsp:sp>
    <dsp:sp modelId="{31AF2850-103B-408E-B5A4-84253B9C83BB}">
      <dsp:nvSpPr>
        <dsp:cNvPr id="0" name=""/>
        <dsp:cNvSpPr/>
      </dsp:nvSpPr>
      <dsp:spPr>
        <a:xfrm>
          <a:off x="2987670" y="378413"/>
          <a:ext cx="2130570" cy="1675327"/>
        </a:xfrm>
        <a:prstGeom prst="roundRect">
          <a:avLst>
            <a:gd name="adj" fmla="val 10000"/>
          </a:avLst>
        </a:prstGeom>
        <a:solidFill>
          <a:schemeClr val="accent4">
            <a:lumMod val="60000"/>
            <a:lumOff val="40000"/>
          </a:schemeClr>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anose="02020603050405020304" pitchFamily="18" charset="0"/>
              <a:cs typeface="Times New Roman" panose="02020603050405020304" pitchFamily="18" charset="0"/>
            </a:rPr>
            <a:t> </a:t>
          </a:r>
          <a:r>
            <a:rPr lang="ru-RU" sz="1800" kern="1200" dirty="0" smtClean="0">
              <a:solidFill>
                <a:schemeClr val="tx1"/>
              </a:solidFill>
              <a:latin typeface="Times New Roman" panose="02020603050405020304" pitchFamily="18" charset="0"/>
              <a:cs typeface="Times New Roman" panose="02020603050405020304" pitchFamily="18" charset="0"/>
            </a:rPr>
            <a:t>с ненаступившим сроком его исполнения</a:t>
          </a:r>
          <a:endParaRPr lang="ru-RU" sz="1800" kern="1200" dirty="0">
            <a:solidFill>
              <a:schemeClr val="tx1"/>
            </a:solidFill>
            <a:latin typeface="Times New Roman" panose="02020603050405020304" pitchFamily="18" charset="0"/>
            <a:cs typeface="Times New Roman" panose="02020603050405020304" pitchFamily="18" charset="0"/>
          </a:endParaRPr>
        </a:p>
      </dsp:txBody>
      <dsp:txXfrm>
        <a:off x="3036739" y="427482"/>
        <a:ext cx="2032432" cy="1577189"/>
      </dsp:txXfrm>
    </dsp:sp>
    <dsp:sp modelId="{F7D5477E-702D-4545-AF61-B84A6099290A}">
      <dsp:nvSpPr>
        <dsp:cNvPr id="0" name=""/>
        <dsp:cNvSpPr/>
      </dsp:nvSpPr>
      <dsp:spPr>
        <a:xfrm rot="5400000">
          <a:off x="5329247" y="-154263"/>
          <a:ext cx="451680" cy="528381"/>
        </a:xfrm>
        <a:prstGeom prst="rightArrow">
          <a:avLst>
            <a:gd name="adj1" fmla="val 60000"/>
            <a:gd name="adj2" fmla="val 50000"/>
          </a:avLst>
        </a:prstGeom>
        <a:solidFill>
          <a:schemeClr val="accent1">
            <a:tint val="60000"/>
            <a:hueOff val="0"/>
            <a:satOff val="0"/>
            <a:lumOff val="0"/>
            <a:alphaOff val="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ru-RU" sz="2200" kern="1200"/>
        </a:p>
      </dsp:txBody>
      <dsp:txXfrm>
        <a:off x="5396999" y="-116339"/>
        <a:ext cx="316176" cy="317029"/>
      </dsp:txXfrm>
    </dsp:sp>
    <dsp:sp modelId="{9DF281E7-8381-424C-A165-E67FAE45865A}">
      <dsp:nvSpPr>
        <dsp:cNvPr id="0" name=""/>
        <dsp:cNvSpPr/>
      </dsp:nvSpPr>
      <dsp:spPr>
        <a:xfrm>
          <a:off x="5970469" y="378413"/>
          <a:ext cx="2130570" cy="1675327"/>
        </a:xfrm>
        <a:prstGeom prst="roundRect">
          <a:avLst>
            <a:gd name="adj" fmla="val 10000"/>
          </a:avLst>
        </a:prstGeom>
        <a:solidFill>
          <a:schemeClr val="accent4">
            <a:lumMod val="60000"/>
            <a:lumOff val="40000"/>
          </a:schemeClr>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anose="02020603050405020304" pitchFamily="18" charset="0"/>
              <a:cs typeface="Times New Roman" panose="02020603050405020304" pitchFamily="18" charset="0"/>
            </a:rPr>
            <a:t> </a:t>
          </a:r>
          <a:r>
            <a:rPr lang="ru-RU" sz="1800" kern="1200" dirty="0" smtClean="0">
              <a:solidFill>
                <a:schemeClr val="tx1"/>
              </a:solidFill>
              <a:latin typeface="Times New Roman" panose="02020603050405020304" pitchFamily="18" charset="0"/>
              <a:cs typeface="Times New Roman" panose="02020603050405020304" pitchFamily="18" charset="0"/>
            </a:rPr>
            <a:t>при условии, когда в обозримом будущем не ожидается выбытие активов</a:t>
          </a:r>
          <a:endParaRPr lang="ru-RU" sz="1800" kern="1200" dirty="0">
            <a:solidFill>
              <a:schemeClr val="tx1"/>
            </a:solidFill>
            <a:latin typeface="Times New Roman" panose="02020603050405020304" pitchFamily="18" charset="0"/>
            <a:cs typeface="Times New Roman" panose="02020603050405020304" pitchFamily="18" charset="0"/>
          </a:endParaRPr>
        </a:p>
      </dsp:txBody>
      <dsp:txXfrm>
        <a:off x="6019538" y="427482"/>
        <a:ext cx="2032432" cy="1577189"/>
      </dsp:txXfrm>
    </dsp:sp>
    <dsp:sp modelId="{AF2E2FB5-04AC-4D09-B499-FFD49F51CEC9}">
      <dsp:nvSpPr>
        <dsp:cNvPr id="0" name=""/>
        <dsp:cNvSpPr/>
      </dsp:nvSpPr>
      <dsp:spPr>
        <a:xfrm rot="5400000">
          <a:off x="8365610" y="-154263"/>
          <a:ext cx="451680" cy="528381"/>
        </a:xfrm>
        <a:prstGeom prst="rightArrow">
          <a:avLst>
            <a:gd name="adj1" fmla="val 60000"/>
            <a:gd name="adj2" fmla="val 50000"/>
          </a:avLst>
        </a:prstGeom>
        <a:solidFill>
          <a:schemeClr val="accent1">
            <a:tint val="60000"/>
            <a:hueOff val="0"/>
            <a:satOff val="0"/>
            <a:lumOff val="0"/>
            <a:alphaOff val="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ru-RU" sz="2200" kern="1200"/>
        </a:p>
      </dsp:txBody>
      <dsp:txXfrm>
        <a:off x="8433362" y="-116339"/>
        <a:ext cx="316176" cy="317029"/>
      </dsp:txXfrm>
    </dsp:sp>
    <dsp:sp modelId="{2DC1BDA0-2AEA-4A30-897C-1A4BF25AEC8A}">
      <dsp:nvSpPr>
        <dsp:cNvPr id="0" name=""/>
        <dsp:cNvSpPr/>
      </dsp:nvSpPr>
      <dsp:spPr>
        <a:xfrm>
          <a:off x="8953267" y="378413"/>
          <a:ext cx="2130570" cy="1675327"/>
        </a:xfrm>
        <a:prstGeom prst="roundRect">
          <a:avLst>
            <a:gd name="adj" fmla="val 10000"/>
          </a:avLst>
        </a:prstGeom>
        <a:solidFill>
          <a:schemeClr val="accent4">
            <a:lumMod val="60000"/>
            <a:lumOff val="40000"/>
          </a:schemeClr>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Times New Roman" panose="02020603050405020304" pitchFamily="18" charset="0"/>
              <a:cs typeface="Times New Roman" panose="02020603050405020304" pitchFamily="18" charset="0"/>
            </a:rPr>
            <a:t> </a:t>
          </a:r>
          <a:r>
            <a:rPr lang="ru-RU" sz="1800" kern="1200" dirty="0" smtClean="0">
              <a:solidFill>
                <a:schemeClr val="tx1"/>
              </a:solidFill>
              <a:latin typeface="Times New Roman" panose="02020603050405020304" pitchFamily="18" charset="0"/>
              <a:cs typeface="Times New Roman" panose="02020603050405020304" pitchFamily="18" charset="0"/>
            </a:rPr>
            <a:t>величина указанных расходов не может быть расчетно-документально оценена</a:t>
          </a:r>
          <a:endParaRPr lang="ru-RU" sz="1800" kern="1200" dirty="0">
            <a:solidFill>
              <a:schemeClr val="tx1"/>
            </a:solidFill>
            <a:latin typeface="Times New Roman" panose="02020603050405020304" pitchFamily="18" charset="0"/>
            <a:cs typeface="Times New Roman" panose="02020603050405020304" pitchFamily="18" charset="0"/>
          </a:endParaRPr>
        </a:p>
      </dsp:txBody>
      <dsp:txXfrm>
        <a:off x="9002336" y="427482"/>
        <a:ext cx="2032432" cy="15771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3EEA1B-E57C-4D59-A266-D66AFB9D3EAA}">
      <dsp:nvSpPr>
        <dsp:cNvPr id="0" name=""/>
        <dsp:cNvSpPr/>
      </dsp:nvSpPr>
      <dsp:spPr>
        <a:xfrm>
          <a:off x="-5541533" y="-848407"/>
          <a:ext cx="6598018" cy="6598018"/>
        </a:xfrm>
        <a:prstGeom prst="blockArc">
          <a:avLst>
            <a:gd name="adj1" fmla="val 18900000"/>
            <a:gd name="adj2" fmla="val 2700000"/>
            <a:gd name="adj3" fmla="val 327"/>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6B1BB3-EED6-420D-870E-93302686FA11}">
      <dsp:nvSpPr>
        <dsp:cNvPr id="0" name=""/>
        <dsp:cNvSpPr/>
      </dsp:nvSpPr>
      <dsp:spPr>
        <a:xfrm>
          <a:off x="461900" y="306227"/>
          <a:ext cx="10003218" cy="612846"/>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86447" tIns="66040" rIns="66040" bIns="66040" numCol="1" spcCol="1270" anchor="ctr" anchorCtr="0">
          <a:noAutofit/>
        </a:bodyPr>
        <a:lstStyle/>
        <a:p>
          <a:pPr lvl="0" algn="l" defTabSz="1155700">
            <a:lnSpc>
              <a:spcPct val="90000"/>
            </a:lnSpc>
            <a:spcBef>
              <a:spcPct val="0"/>
            </a:spcBef>
            <a:spcAft>
              <a:spcPct val="35000"/>
            </a:spcAft>
          </a:pPr>
          <a:r>
            <a:rPr lang="ru-RU" sz="2600" kern="1200" dirty="0" smtClean="0">
              <a:latin typeface="Times New Roman" panose="02020603050405020304" pitchFamily="18" charset="0"/>
              <a:cs typeface="Times New Roman" panose="02020603050405020304" pitchFamily="18" charset="0"/>
            </a:rPr>
            <a:t>- резерва по претензиям, искам;</a:t>
          </a:r>
          <a:endParaRPr lang="ru-RU" sz="2600" kern="1200" dirty="0">
            <a:latin typeface="Times New Roman" panose="02020603050405020304" pitchFamily="18" charset="0"/>
            <a:cs typeface="Times New Roman" panose="02020603050405020304" pitchFamily="18" charset="0"/>
          </a:endParaRPr>
        </a:p>
      </dsp:txBody>
      <dsp:txXfrm>
        <a:off x="461900" y="306227"/>
        <a:ext cx="10003218" cy="612846"/>
      </dsp:txXfrm>
    </dsp:sp>
    <dsp:sp modelId="{B7855979-113A-47C4-B0EB-051E765F047E}">
      <dsp:nvSpPr>
        <dsp:cNvPr id="0" name=""/>
        <dsp:cNvSpPr/>
      </dsp:nvSpPr>
      <dsp:spPr>
        <a:xfrm>
          <a:off x="78871" y="229621"/>
          <a:ext cx="766058" cy="76605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CC457318-48CF-4B57-8CFB-C17A057FED74}">
      <dsp:nvSpPr>
        <dsp:cNvPr id="0" name=""/>
        <dsp:cNvSpPr/>
      </dsp:nvSpPr>
      <dsp:spPr>
        <a:xfrm>
          <a:off x="901048" y="1225202"/>
          <a:ext cx="9564070" cy="612846"/>
        </a:xfrm>
        <a:prstGeom prst="rect">
          <a:avLst/>
        </a:prstGeom>
        <a:gradFill rotWithShape="0">
          <a:gsLst>
            <a:gs pos="0">
              <a:schemeClr val="accent4">
                <a:hueOff val="2598923"/>
                <a:satOff val="-11992"/>
                <a:lumOff val="441"/>
                <a:alphaOff val="0"/>
                <a:lumMod val="110000"/>
                <a:satMod val="105000"/>
                <a:tint val="67000"/>
              </a:schemeClr>
            </a:gs>
            <a:gs pos="50000">
              <a:schemeClr val="accent4">
                <a:hueOff val="2598923"/>
                <a:satOff val="-11992"/>
                <a:lumOff val="441"/>
                <a:alphaOff val="0"/>
                <a:lumMod val="105000"/>
                <a:satMod val="103000"/>
                <a:tint val="73000"/>
              </a:schemeClr>
            </a:gs>
            <a:gs pos="100000">
              <a:schemeClr val="accent4">
                <a:hueOff val="2598923"/>
                <a:satOff val="-11992"/>
                <a:lumOff val="4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86447" tIns="66040" rIns="66040" bIns="66040" numCol="1" spcCol="1270" anchor="ctr" anchorCtr="0">
          <a:noAutofit/>
        </a:bodyPr>
        <a:lstStyle/>
        <a:p>
          <a:pPr lvl="0" algn="l" defTabSz="1155700">
            <a:lnSpc>
              <a:spcPct val="90000"/>
            </a:lnSpc>
            <a:spcBef>
              <a:spcPct val="0"/>
            </a:spcBef>
            <a:spcAft>
              <a:spcPct val="35000"/>
            </a:spcAft>
          </a:pPr>
          <a:r>
            <a:rPr lang="ru-RU" sz="2600" kern="1200" dirty="0" smtClean="0">
              <a:latin typeface="Times New Roman" panose="02020603050405020304" pitchFamily="18" charset="0"/>
              <a:cs typeface="Times New Roman" panose="02020603050405020304" pitchFamily="18" charset="0"/>
            </a:rPr>
            <a:t>- резерва по реструктуризации;</a:t>
          </a:r>
          <a:endParaRPr lang="ru-RU" sz="2600" kern="1200" dirty="0">
            <a:latin typeface="Times New Roman" panose="02020603050405020304" pitchFamily="18" charset="0"/>
            <a:cs typeface="Times New Roman" panose="02020603050405020304" pitchFamily="18" charset="0"/>
          </a:endParaRPr>
        </a:p>
      </dsp:txBody>
      <dsp:txXfrm>
        <a:off x="901048" y="1225202"/>
        <a:ext cx="9564070" cy="612846"/>
      </dsp:txXfrm>
    </dsp:sp>
    <dsp:sp modelId="{D67A2F50-1B95-40EE-AAE3-05FF1874624D}">
      <dsp:nvSpPr>
        <dsp:cNvPr id="0" name=""/>
        <dsp:cNvSpPr/>
      </dsp:nvSpPr>
      <dsp:spPr>
        <a:xfrm>
          <a:off x="518019" y="1148597"/>
          <a:ext cx="766058" cy="76605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2598923"/>
              <a:satOff val="-11992"/>
              <a:lumOff val="441"/>
              <a:alphaOff val="0"/>
            </a:schemeClr>
          </a:solidFill>
          <a:prstDash val="solid"/>
          <a:miter lim="800000"/>
        </a:ln>
        <a:effectLst/>
      </dsp:spPr>
      <dsp:style>
        <a:lnRef idx="1">
          <a:scrgbClr r="0" g="0" b="0"/>
        </a:lnRef>
        <a:fillRef idx="2">
          <a:scrgbClr r="0" g="0" b="0"/>
        </a:fillRef>
        <a:effectRef idx="0">
          <a:scrgbClr r="0" g="0" b="0"/>
        </a:effectRef>
        <a:fontRef idx="minor"/>
      </dsp:style>
    </dsp:sp>
    <dsp:sp modelId="{A266BCF6-6703-4C40-896B-163576A599F7}">
      <dsp:nvSpPr>
        <dsp:cNvPr id="0" name=""/>
        <dsp:cNvSpPr/>
      </dsp:nvSpPr>
      <dsp:spPr>
        <a:xfrm>
          <a:off x="1035831" y="2144178"/>
          <a:ext cx="9429287" cy="612846"/>
        </a:xfrm>
        <a:prstGeom prst="rect">
          <a:avLst/>
        </a:prstGeom>
        <a:gradFill rotWithShape="0">
          <a:gsLst>
            <a:gs pos="0">
              <a:schemeClr val="accent4">
                <a:hueOff val="5197846"/>
                <a:satOff val="-23984"/>
                <a:lumOff val="883"/>
                <a:alphaOff val="0"/>
                <a:lumMod val="110000"/>
                <a:satMod val="105000"/>
                <a:tint val="67000"/>
              </a:schemeClr>
            </a:gs>
            <a:gs pos="50000">
              <a:schemeClr val="accent4">
                <a:hueOff val="5197846"/>
                <a:satOff val="-23984"/>
                <a:lumOff val="883"/>
                <a:alphaOff val="0"/>
                <a:lumMod val="105000"/>
                <a:satMod val="103000"/>
                <a:tint val="73000"/>
              </a:schemeClr>
            </a:gs>
            <a:gs pos="100000">
              <a:schemeClr val="accent4">
                <a:hueOff val="5197846"/>
                <a:satOff val="-23984"/>
                <a:lumOff val="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86447" tIns="66040" rIns="66040" bIns="66040" numCol="1" spcCol="1270" anchor="ctr" anchorCtr="0">
          <a:noAutofit/>
        </a:bodyPr>
        <a:lstStyle/>
        <a:p>
          <a:pPr lvl="0" algn="l" defTabSz="1155700">
            <a:lnSpc>
              <a:spcPct val="90000"/>
            </a:lnSpc>
            <a:spcBef>
              <a:spcPct val="0"/>
            </a:spcBef>
            <a:spcAft>
              <a:spcPct val="35000"/>
            </a:spcAft>
          </a:pPr>
          <a:r>
            <a:rPr lang="ru-RU" sz="2600" kern="1200" dirty="0" smtClean="0">
              <a:latin typeface="Times New Roman" panose="02020603050405020304" pitchFamily="18" charset="0"/>
              <a:cs typeface="Times New Roman" panose="02020603050405020304" pitchFamily="18" charset="0"/>
            </a:rPr>
            <a:t>- резерва по гарантийному ремонту;</a:t>
          </a:r>
          <a:endParaRPr lang="ru-RU" sz="2600" kern="1200" dirty="0">
            <a:latin typeface="Times New Roman" panose="02020603050405020304" pitchFamily="18" charset="0"/>
            <a:cs typeface="Times New Roman" panose="02020603050405020304" pitchFamily="18" charset="0"/>
          </a:endParaRPr>
        </a:p>
      </dsp:txBody>
      <dsp:txXfrm>
        <a:off x="1035831" y="2144178"/>
        <a:ext cx="9429287" cy="612846"/>
      </dsp:txXfrm>
    </dsp:sp>
    <dsp:sp modelId="{81B21667-DC1B-466F-B237-21A48B22CA0F}">
      <dsp:nvSpPr>
        <dsp:cNvPr id="0" name=""/>
        <dsp:cNvSpPr/>
      </dsp:nvSpPr>
      <dsp:spPr>
        <a:xfrm>
          <a:off x="652802" y="2067572"/>
          <a:ext cx="766058" cy="76605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5197846"/>
              <a:satOff val="-23984"/>
              <a:lumOff val="883"/>
              <a:alphaOff val="0"/>
            </a:schemeClr>
          </a:solidFill>
          <a:prstDash val="solid"/>
          <a:miter lim="800000"/>
        </a:ln>
        <a:effectLst/>
      </dsp:spPr>
      <dsp:style>
        <a:lnRef idx="1">
          <a:scrgbClr r="0" g="0" b="0"/>
        </a:lnRef>
        <a:fillRef idx="2">
          <a:scrgbClr r="0" g="0" b="0"/>
        </a:fillRef>
        <a:effectRef idx="0">
          <a:scrgbClr r="0" g="0" b="0"/>
        </a:effectRef>
        <a:fontRef idx="minor"/>
      </dsp:style>
    </dsp:sp>
    <dsp:sp modelId="{90CABEBC-9DA4-4BA8-8DDC-2CE22B14B307}">
      <dsp:nvSpPr>
        <dsp:cNvPr id="0" name=""/>
        <dsp:cNvSpPr/>
      </dsp:nvSpPr>
      <dsp:spPr>
        <a:xfrm>
          <a:off x="901048" y="3063154"/>
          <a:ext cx="9564070" cy="612846"/>
        </a:xfrm>
        <a:prstGeom prst="rect">
          <a:avLst/>
        </a:prstGeom>
        <a:gradFill rotWithShape="0">
          <a:gsLst>
            <a:gs pos="0">
              <a:schemeClr val="accent4">
                <a:hueOff val="7796769"/>
                <a:satOff val="-35976"/>
                <a:lumOff val="1324"/>
                <a:alphaOff val="0"/>
                <a:lumMod val="110000"/>
                <a:satMod val="105000"/>
                <a:tint val="67000"/>
              </a:schemeClr>
            </a:gs>
            <a:gs pos="50000">
              <a:schemeClr val="accent4">
                <a:hueOff val="7796769"/>
                <a:satOff val="-35976"/>
                <a:lumOff val="1324"/>
                <a:alphaOff val="0"/>
                <a:lumMod val="105000"/>
                <a:satMod val="103000"/>
                <a:tint val="73000"/>
              </a:schemeClr>
            </a:gs>
            <a:gs pos="100000">
              <a:schemeClr val="accent4">
                <a:hueOff val="7796769"/>
                <a:satOff val="-35976"/>
                <a:lumOff val="132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86447" tIns="66040" rIns="66040" bIns="66040" numCol="1" spcCol="1270" anchor="ctr" anchorCtr="0">
          <a:noAutofit/>
        </a:bodyPr>
        <a:lstStyle/>
        <a:p>
          <a:pPr lvl="0" algn="l" defTabSz="1155700">
            <a:lnSpc>
              <a:spcPct val="90000"/>
            </a:lnSpc>
            <a:spcBef>
              <a:spcPct val="0"/>
            </a:spcBef>
            <a:spcAft>
              <a:spcPct val="35000"/>
            </a:spcAft>
          </a:pPr>
          <a:r>
            <a:rPr lang="ru-RU" sz="2600" kern="1200" dirty="0" smtClean="0">
              <a:latin typeface="Times New Roman" panose="02020603050405020304" pitchFamily="18" charset="0"/>
              <a:cs typeface="Times New Roman" panose="02020603050405020304" pitchFamily="18" charset="0"/>
            </a:rPr>
            <a:t>- резерва по убыточным договорным обязательствам;</a:t>
          </a:r>
          <a:endParaRPr lang="ru-RU" sz="2600" kern="1200" dirty="0">
            <a:latin typeface="Times New Roman" panose="02020603050405020304" pitchFamily="18" charset="0"/>
            <a:cs typeface="Times New Roman" panose="02020603050405020304" pitchFamily="18" charset="0"/>
          </a:endParaRPr>
        </a:p>
      </dsp:txBody>
      <dsp:txXfrm>
        <a:off x="901048" y="3063154"/>
        <a:ext cx="9564070" cy="612846"/>
      </dsp:txXfrm>
    </dsp:sp>
    <dsp:sp modelId="{FD25A6F0-04C6-4047-81E8-8B8784381BE8}">
      <dsp:nvSpPr>
        <dsp:cNvPr id="0" name=""/>
        <dsp:cNvSpPr/>
      </dsp:nvSpPr>
      <dsp:spPr>
        <a:xfrm>
          <a:off x="518019" y="2986548"/>
          <a:ext cx="766058" cy="76605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7796769"/>
              <a:satOff val="-35976"/>
              <a:lumOff val="1324"/>
              <a:alphaOff val="0"/>
            </a:schemeClr>
          </a:solidFill>
          <a:prstDash val="solid"/>
          <a:miter lim="800000"/>
        </a:ln>
        <a:effectLst/>
      </dsp:spPr>
      <dsp:style>
        <a:lnRef idx="1">
          <a:scrgbClr r="0" g="0" b="0"/>
        </a:lnRef>
        <a:fillRef idx="2">
          <a:scrgbClr r="0" g="0" b="0"/>
        </a:fillRef>
        <a:effectRef idx="0">
          <a:scrgbClr r="0" g="0" b="0"/>
        </a:effectRef>
        <a:fontRef idx="minor"/>
      </dsp:style>
    </dsp:sp>
    <dsp:sp modelId="{A65FDE95-4C56-499E-B049-3D628C1AB43C}">
      <dsp:nvSpPr>
        <dsp:cNvPr id="0" name=""/>
        <dsp:cNvSpPr/>
      </dsp:nvSpPr>
      <dsp:spPr>
        <a:xfrm>
          <a:off x="461900" y="3982130"/>
          <a:ext cx="10003218" cy="612846"/>
        </a:xfrm>
        <a:prstGeom prst="rect">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86447" tIns="66040" rIns="66040" bIns="66040" numCol="1" spcCol="1270" anchor="ctr" anchorCtr="0">
          <a:noAutofit/>
        </a:bodyPr>
        <a:lstStyle/>
        <a:p>
          <a:pPr lvl="0" algn="l" defTabSz="1155700">
            <a:lnSpc>
              <a:spcPct val="90000"/>
            </a:lnSpc>
            <a:spcBef>
              <a:spcPct val="0"/>
            </a:spcBef>
            <a:spcAft>
              <a:spcPct val="35000"/>
            </a:spcAft>
          </a:pPr>
          <a:r>
            <a:rPr lang="ru-RU" sz="2600" kern="1200" dirty="0" smtClean="0">
              <a:latin typeface="Times New Roman" panose="02020603050405020304" pitchFamily="18" charset="0"/>
              <a:cs typeface="Times New Roman" panose="02020603050405020304" pitchFamily="18" charset="0"/>
            </a:rPr>
            <a:t>- резерва на демонтаж и вывод основных средств из эксплуатации.</a:t>
          </a:r>
          <a:endParaRPr lang="ru-RU" sz="2600" kern="1200" dirty="0">
            <a:latin typeface="Times New Roman" panose="02020603050405020304" pitchFamily="18" charset="0"/>
            <a:cs typeface="Times New Roman" panose="02020603050405020304" pitchFamily="18" charset="0"/>
          </a:endParaRPr>
        </a:p>
      </dsp:txBody>
      <dsp:txXfrm>
        <a:off x="461900" y="3982130"/>
        <a:ext cx="10003218" cy="612846"/>
      </dsp:txXfrm>
    </dsp:sp>
    <dsp:sp modelId="{BA7A2E78-6498-4E86-A3C1-B0E36745C00D}">
      <dsp:nvSpPr>
        <dsp:cNvPr id="0" name=""/>
        <dsp:cNvSpPr/>
      </dsp:nvSpPr>
      <dsp:spPr>
        <a:xfrm>
          <a:off x="78871" y="3905524"/>
          <a:ext cx="766058" cy="76605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ACEDA-53A2-4EB0-82D2-35185637B785}">
      <dsp:nvSpPr>
        <dsp:cNvPr id="0" name=""/>
        <dsp:cNvSpPr/>
      </dsp:nvSpPr>
      <dsp:spPr>
        <a:xfrm>
          <a:off x="0" y="109853"/>
          <a:ext cx="10775576" cy="715052"/>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rPr>
            <a:t>- время начала исполнения плана (программы) и сроки проведения реструктуризации деятельности;</a:t>
          </a:r>
          <a:endParaRPr lang="ru-RU" sz="1800" kern="1200" dirty="0">
            <a:solidFill>
              <a:schemeClr val="tx1"/>
            </a:solidFill>
          </a:endParaRPr>
        </a:p>
      </dsp:txBody>
      <dsp:txXfrm>
        <a:off x="34906" y="144759"/>
        <a:ext cx="10705764" cy="645240"/>
      </dsp:txXfrm>
    </dsp:sp>
    <dsp:sp modelId="{AFA8E146-2AFE-4FFE-8322-4629C40C3445}">
      <dsp:nvSpPr>
        <dsp:cNvPr id="0" name=""/>
        <dsp:cNvSpPr/>
      </dsp:nvSpPr>
      <dsp:spPr>
        <a:xfrm>
          <a:off x="0" y="876745"/>
          <a:ext cx="10775576" cy="715052"/>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rPr>
            <a:t>- вид деятельности (отдельные направления вида деятельности) и (или) структурное подразделение (часть структурного подразделения), подлежащие реструктуризации, и его местонахождение;</a:t>
          </a:r>
          <a:endParaRPr lang="ru-RU" sz="1800" kern="1200" dirty="0">
            <a:solidFill>
              <a:schemeClr val="tx1"/>
            </a:solidFill>
          </a:endParaRPr>
        </a:p>
      </dsp:txBody>
      <dsp:txXfrm>
        <a:off x="34906" y="911651"/>
        <a:ext cx="10705764" cy="645240"/>
      </dsp:txXfrm>
    </dsp:sp>
    <dsp:sp modelId="{5907F934-765F-4975-9358-75ACC2B4B97C}">
      <dsp:nvSpPr>
        <dsp:cNvPr id="0" name=""/>
        <dsp:cNvSpPr/>
      </dsp:nvSpPr>
      <dsp:spPr>
        <a:xfrm>
          <a:off x="0" y="1643638"/>
          <a:ext cx="10775576" cy="715052"/>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rPr>
            <a:t>- основные мероприятия по реструктуризации деятельности;</a:t>
          </a:r>
          <a:endParaRPr lang="ru-RU" sz="1800" kern="1200" dirty="0">
            <a:solidFill>
              <a:schemeClr val="tx1"/>
            </a:solidFill>
          </a:endParaRPr>
        </a:p>
      </dsp:txBody>
      <dsp:txXfrm>
        <a:off x="34906" y="1678544"/>
        <a:ext cx="10705764" cy="645240"/>
      </dsp:txXfrm>
    </dsp:sp>
    <dsp:sp modelId="{511D3C76-8A0F-4BBE-AB8C-24CF62621EF9}">
      <dsp:nvSpPr>
        <dsp:cNvPr id="0" name=""/>
        <dsp:cNvSpPr/>
      </dsp:nvSpPr>
      <dsp:spPr>
        <a:xfrm>
          <a:off x="0" y="2410531"/>
          <a:ext cx="10775576" cy="715052"/>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rPr>
            <a:t>- примерную численность персонала (сотрудников), их должности, с указанием функциональных обязанностей, которым будет выдана компенсация в связи с прекращением обязательств субъекта учета;</a:t>
          </a:r>
          <a:endParaRPr lang="ru-RU" sz="1800" kern="1200" dirty="0">
            <a:solidFill>
              <a:schemeClr val="tx1"/>
            </a:solidFill>
          </a:endParaRPr>
        </a:p>
      </dsp:txBody>
      <dsp:txXfrm>
        <a:off x="34906" y="2445437"/>
        <a:ext cx="10705764" cy="645240"/>
      </dsp:txXfrm>
    </dsp:sp>
    <dsp:sp modelId="{6A0542A7-26CE-4099-B552-E4641C149D12}">
      <dsp:nvSpPr>
        <dsp:cNvPr id="0" name=""/>
        <dsp:cNvSpPr/>
      </dsp:nvSpPr>
      <dsp:spPr>
        <a:xfrm>
          <a:off x="0" y="3177424"/>
          <a:ext cx="10775576" cy="715052"/>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rPr>
            <a:t>- размер обязательств, которые возникнут в результате проведения мероприятий по реструктуризации деятельности;</a:t>
          </a:r>
          <a:endParaRPr lang="ru-RU" sz="1800" kern="1200" dirty="0">
            <a:solidFill>
              <a:schemeClr val="tx1"/>
            </a:solidFill>
          </a:endParaRPr>
        </a:p>
      </dsp:txBody>
      <dsp:txXfrm>
        <a:off x="34906" y="3212330"/>
        <a:ext cx="10705764" cy="645240"/>
      </dsp:txXfrm>
    </dsp:sp>
    <dsp:sp modelId="{3B10582F-55C3-4ED9-B4E9-80C4B52A6378}">
      <dsp:nvSpPr>
        <dsp:cNvPr id="0" name=""/>
        <dsp:cNvSpPr/>
      </dsp:nvSpPr>
      <dsp:spPr>
        <a:xfrm>
          <a:off x="0" y="3944317"/>
          <a:ext cx="10775576" cy="715052"/>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rPr>
            <a:t>- сроки доведения информации до лиц, права которых затрагиваются в ходе предстоящей реструктуризации деятельности.</a:t>
          </a:r>
          <a:endParaRPr lang="ru-RU" sz="1800" kern="1200" dirty="0">
            <a:solidFill>
              <a:schemeClr val="tx1"/>
            </a:solidFill>
          </a:endParaRPr>
        </a:p>
      </dsp:txBody>
      <dsp:txXfrm>
        <a:off x="34906" y="3979223"/>
        <a:ext cx="10705764" cy="6452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E6FC4-1C75-4896-8580-8AD00AD7BC72}">
      <dsp:nvSpPr>
        <dsp:cNvPr id="0" name=""/>
        <dsp:cNvSpPr/>
      </dsp:nvSpPr>
      <dsp:spPr>
        <a:xfrm>
          <a:off x="6237" y="196632"/>
          <a:ext cx="2212002" cy="1651212"/>
        </a:xfrm>
        <a:prstGeom prst="round2SameRect">
          <a:avLst>
            <a:gd name="adj1" fmla="val 8000"/>
            <a:gd name="adj2" fmla="val 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ru-RU" sz="1500" kern="1200" dirty="0" smtClean="0"/>
            <a:t>у субъекта учета имеется обязанность, возникшая в результате произошедших фактов хозяйственной жизни</a:t>
          </a:r>
          <a:endParaRPr lang="ru-RU" sz="1500" kern="1200" dirty="0"/>
        </a:p>
      </dsp:txBody>
      <dsp:txXfrm>
        <a:off x="44927" y="235322"/>
        <a:ext cx="2134622" cy="1612522"/>
      </dsp:txXfrm>
    </dsp:sp>
    <dsp:sp modelId="{733EE0F6-39BD-43A1-9EB7-D08927649D15}">
      <dsp:nvSpPr>
        <dsp:cNvPr id="0" name=""/>
        <dsp:cNvSpPr/>
      </dsp:nvSpPr>
      <dsp:spPr>
        <a:xfrm>
          <a:off x="6237" y="1847845"/>
          <a:ext cx="2212002" cy="7100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ru-RU" sz="2400" kern="1200" dirty="0" smtClean="0"/>
            <a:t>Первый критерий</a:t>
          </a:r>
          <a:endParaRPr lang="ru-RU" sz="2400" kern="1200" dirty="0"/>
        </a:p>
      </dsp:txBody>
      <dsp:txXfrm>
        <a:off x="6237" y="1847845"/>
        <a:ext cx="1557748" cy="710021"/>
      </dsp:txXfrm>
    </dsp:sp>
    <dsp:sp modelId="{53AC9EA3-4552-408E-B5C4-A5CE0403C7BD}">
      <dsp:nvSpPr>
        <dsp:cNvPr id="0" name=""/>
        <dsp:cNvSpPr/>
      </dsp:nvSpPr>
      <dsp:spPr>
        <a:xfrm>
          <a:off x="1626559" y="1960625"/>
          <a:ext cx="774200" cy="774200"/>
        </a:xfrm>
        <a:prstGeom prst="ellipse">
          <a:avLst/>
        </a:prstGeom>
        <a:gradFill rotWithShape="0">
          <a:gsLst>
            <a:gs pos="92000">
              <a:schemeClr val="accent4">
                <a:lumMod val="40000"/>
                <a:lumOff val="60000"/>
              </a:schemeClr>
            </a:gs>
            <a:gs pos="100000">
              <a:schemeClr val="accent1">
                <a:lumMod val="75000"/>
              </a:schemeClr>
            </a:gs>
          </a:gsLst>
          <a:path path="rect">
            <a:fillToRect l="50000" t="50000" r="50000" b="50000"/>
          </a:path>
        </a:gra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586A2E5-43E3-41CF-A7D6-F79D62F6CD91}">
      <dsp:nvSpPr>
        <dsp:cNvPr id="0" name=""/>
        <dsp:cNvSpPr/>
      </dsp:nvSpPr>
      <dsp:spPr>
        <a:xfrm>
          <a:off x="2592564" y="196632"/>
          <a:ext cx="2212002" cy="1651212"/>
        </a:xfrm>
        <a:prstGeom prst="round2SameRect">
          <a:avLst>
            <a:gd name="adj1" fmla="val 8000"/>
            <a:gd name="adj2" fmla="val 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ru-RU" sz="1500" kern="1200" smtClean="0"/>
            <a:t>для исполнения обязанности потребуется выбытие активов.</a:t>
          </a:r>
          <a:endParaRPr lang="ru-RU" sz="1500" kern="1200"/>
        </a:p>
      </dsp:txBody>
      <dsp:txXfrm>
        <a:off x="2631254" y="235322"/>
        <a:ext cx="2134622" cy="1612522"/>
      </dsp:txXfrm>
    </dsp:sp>
    <dsp:sp modelId="{83B34CCF-837D-4478-8181-CB55D07D73E6}">
      <dsp:nvSpPr>
        <dsp:cNvPr id="0" name=""/>
        <dsp:cNvSpPr/>
      </dsp:nvSpPr>
      <dsp:spPr>
        <a:xfrm>
          <a:off x="2592564" y="1847845"/>
          <a:ext cx="2212002" cy="7100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ru-RU" sz="2400" kern="1200" smtClean="0"/>
            <a:t>Второй критерий</a:t>
          </a:r>
          <a:endParaRPr lang="ru-RU" sz="2400" kern="1200"/>
        </a:p>
      </dsp:txBody>
      <dsp:txXfrm>
        <a:off x="2592564" y="1847845"/>
        <a:ext cx="1557748" cy="710021"/>
      </dsp:txXfrm>
    </dsp:sp>
    <dsp:sp modelId="{CD02B7CE-771F-4BA1-91D2-434D2709583D}">
      <dsp:nvSpPr>
        <dsp:cNvPr id="0" name=""/>
        <dsp:cNvSpPr/>
      </dsp:nvSpPr>
      <dsp:spPr>
        <a:xfrm>
          <a:off x="4212886" y="1960625"/>
          <a:ext cx="774200" cy="774200"/>
        </a:xfrm>
        <a:prstGeom prst="ellipse">
          <a:avLst/>
        </a:prstGeom>
        <a:gradFill rotWithShape="0">
          <a:gsLst>
            <a:gs pos="92000">
              <a:schemeClr val="accent4">
                <a:lumMod val="40000"/>
                <a:lumOff val="60000"/>
              </a:schemeClr>
            </a:gs>
            <a:gs pos="100000">
              <a:schemeClr val="accent1">
                <a:lumMod val="75000"/>
              </a:schemeClr>
            </a:gs>
          </a:gsLst>
          <a:path path="rect">
            <a:fillToRect l="50000" t="50000" r="50000" b="50000"/>
          </a:path>
        </a:gra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179937C9-4BD7-4F73-9419-17D78C63681D}">
      <dsp:nvSpPr>
        <dsp:cNvPr id="0" name=""/>
        <dsp:cNvSpPr/>
      </dsp:nvSpPr>
      <dsp:spPr>
        <a:xfrm>
          <a:off x="5178890" y="196632"/>
          <a:ext cx="2212002" cy="1651212"/>
        </a:xfrm>
        <a:prstGeom prst="round2SameRect">
          <a:avLst>
            <a:gd name="adj1" fmla="val 8000"/>
            <a:gd name="adj2" fmla="val 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ru-RU" sz="1500" kern="1200" dirty="0" smtClean="0"/>
            <a:t>размер обязанности может быть обоснованно оценен и подтвержден расчетно или документально.</a:t>
          </a:r>
          <a:endParaRPr lang="ru-RU" sz="1500" kern="1200" dirty="0"/>
        </a:p>
      </dsp:txBody>
      <dsp:txXfrm>
        <a:off x="5217580" y="235322"/>
        <a:ext cx="2134622" cy="1612522"/>
      </dsp:txXfrm>
    </dsp:sp>
    <dsp:sp modelId="{4A4C0BFB-F4FF-420B-9A92-CBC719EBF8BB}">
      <dsp:nvSpPr>
        <dsp:cNvPr id="0" name=""/>
        <dsp:cNvSpPr/>
      </dsp:nvSpPr>
      <dsp:spPr>
        <a:xfrm>
          <a:off x="5178890" y="1847845"/>
          <a:ext cx="2212002" cy="7100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ru-RU" sz="2400" kern="1200" smtClean="0"/>
            <a:t>Третий критерий</a:t>
          </a:r>
          <a:endParaRPr lang="ru-RU" sz="2400" kern="1200"/>
        </a:p>
      </dsp:txBody>
      <dsp:txXfrm>
        <a:off x="5178890" y="1847845"/>
        <a:ext cx="1557748" cy="710021"/>
      </dsp:txXfrm>
    </dsp:sp>
    <dsp:sp modelId="{5BD14A31-40C5-46F5-8929-E4D2F95B5777}">
      <dsp:nvSpPr>
        <dsp:cNvPr id="0" name=""/>
        <dsp:cNvSpPr/>
      </dsp:nvSpPr>
      <dsp:spPr>
        <a:xfrm>
          <a:off x="6799212" y="1960625"/>
          <a:ext cx="774200" cy="774200"/>
        </a:xfrm>
        <a:prstGeom prst="ellipse">
          <a:avLst/>
        </a:prstGeom>
        <a:gradFill rotWithShape="0">
          <a:gsLst>
            <a:gs pos="92000">
              <a:schemeClr val="accent4">
                <a:lumMod val="40000"/>
                <a:lumOff val="60000"/>
              </a:schemeClr>
            </a:gs>
            <a:gs pos="100000">
              <a:schemeClr val="accent1">
                <a:lumMod val="75000"/>
              </a:schemeClr>
            </a:gs>
          </a:gsLst>
          <a:path path="rect">
            <a:fillToRect l="50000" t="50000" r="50000" b="50000"/>
          </a:path>
        </a:gra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C3F4B9C-E717-412E-ABB4-7364A0115F16}">
      <dsp:nvSpPr>
        <dsp:cNvPr id="0" name=""/>
        <dsp:cNvSpPr/>
      </dsp:nvSpPr>
      <dsp:spPr>
        <a:xfrm>
          <a:off x="7765216" y="196632"/>
          <a:ext cx="2212002" cy="1651212"/>
        </a:xfrm>
        <a:prstGeom prst="round2SameRect">
          <a:avLst>
            <a:gd name="adj1" fmla="val 8000"/>
            <a:gd name="adj2" fmla="val 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ru-RU" sz="1500" kern="1200" smtClean="0"/>
            <a:t>момент предъявления требования об исполнении обязательства и его размер не зависят от действий субъекта учета.</a:t>
          </a:r>
          <a:endParaRPr lang="ru-RU" sz="1500" kern="1200"/>
        </a:p>
      </dsp:txBody>
      <dsp:txXfrm>
        <a:off x="7803906" y="235322"/>
        <a:ext cx="2134622" cy="1612522"/>
      </dsp:txXfrm>
    </dsp:sp>
    <dsp:sp modelId="{68E6AE92-0EE3-4545-95A9-BCDED6BF63E0}">
      <dsp:nvSpPr>
        <dsp:cNvPr id="0" name=""/>
        <dsp:cNvSpPr/>
      </dsp:nvSpPr>
      <dsp:spPr>
        <a:xfrm>
          <a:off x="7765216" y="1847845"/>
          <a:ext cx="2212002" cy="7100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0" rIns="30480" bIns="0" numCol="1" spcCol="1270" anchor="ctr" anchorCtr="0">
          <a:noAutofit/>
        </a:bodyPr>
        <a:lstStyle/>
        <a:p>
          <a:pPr lvl="0" algn="l" defTabSz="1066800">
            <a:lnSpc>
              <a:spcPct val="90000"/>
            </a:lnSpc>
            <a:spcBef>
              <a:spcPct val="0"/>
            </a:spcBef>
            <a:spcAft>
              <a:spcPct val="35000"/>
            </a:spcAft>
          </a:pPr>
          <a:r>
            <a:rPr lang="ru-RU" sz="2400" kern="1200" dirty="0" smtClean="0"/>
            <a:t>Четвертый критерий</a:t>
          </a:r>
          <a:endParaRPr lang="ru-RU" sz="2400" kern="1200" dirty="0"/>
        </a:p>
      </dsp:txBody>
      <dsp:txXfrm>
        <a:off x="7765216" y="1847845"/>
        <a:ext cx="1557748" cy="710021"/>
      </dsp:txXfrm>
    </dsp:sp>
    <dsp:sp modelId="{615E33BC-DD3F-4089-80FD-FF78C76D9DCA}">
      <dsp:nvSpPr>
        <dsp:cNvPr id="0" name=""/>
        <dsp:cNvSpPr/>
      </dsp:nvSpPr>
      <dsp:spPr>
        <a:xfrm>
          <a:off x="9385538" y="1960625"/>
          <a:ext cx="774200" cy="774200"/>
        </a:xfrm>
        <a:prstGeom prst="ellipse">
          <a:avLst/>
        </a:prstGeom>
        <a:gradFill rotWithShape="0">
          <a:gsLst>
            <a:gs pos="92000">
              <a:schemeClr val="accent4">
                <a:lumMod val="40000"/>
                <a:lumOff val="60000"/>
              </a:schemeClr>
            </a:gs>
            <a:gs pos="100000">
              <a:schemeClr val="accent1">
                <a:lumMod val="75000"/>
              </a:schemeClr>
            </a:gs>
          </a:gsLst>
          <a:path path="rect">
            <a:fillToRect l="50000" t="50000" r="50000" b="50000"/>
          </a:path>
        </a:gra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062373-B78A-4159-B519-D8FB05852904}">
      <dsp:nvSpPr>
        <dsp:cNvPr id="0" name=""/>
        <dsp:cNvSpPr/>
      </dsp:nvSpPr>
      <dsp:spPr>
        <a:xfrm>
          <a:off x="3316" y="946"/>
          <a:ext cx="9221038" cy="2215221"/>
        </a:xfrm>
        <a:prstGeom prst="roundRect">
          <a:avLst>
            <a:gd name="adj" fmla="val 10000"/>
          </a:avLst>
        </a:prstGeom>
        <a:solidFill>
          <a:schemeClr val="accent6">
            <a:alpha val="8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ru-RU" sz="3600" i="1" kern="1200" dirty="0" smtClean="0">
              <a:solidFill>
                <a:schemeClr val="accent5">
                  <a:lumMod val="75000"/>
                </a:schemeClr>
              </a:solidFill>
            </a:rPr>
            <a:t>При оценке величины резерва не принимаются в расчет:</a:t>
          </a:r>
          <a:endParaRPr lang="ru-RU" sz="3600" i="1" kern="1200" dirty="0">
            <a:solidFill>
              <a:schemeClr val="accent5">
                <a:lumMod val="75000"/>
              </a:schemeClr>
            </a:solidFill>
          </a:endParaRPr>
        </a:p>
      </dsp:txBody>
      <dsp:txXfrm>
        <a:off x="68198" y="65828"/>
        <a:ext cx="9091274" cy="2085457"/>
      </dsp:txXfrm>
    </dsp:sp>
    <dsp:sp modelId="{70FE624D-8145-4D6D-AD98-50F568F579A2}">
      <dsp:nvSpPr>
        <dsp:cNvPr id="0" name=""/>
        <dsp:cNvSpPr/>
      </dsp:nvSpPr>
      <dsp:spPr>
        <a:xfrm>
          <a:off x="39175" y="2451946"/>
          <a:ext cx="2910681" cy="2215221"/>
        </a:xfrm>
        <a:prstGeom prst="roundRect">
          <a:avLst>
            <a:gd name="adj" fmla="val 10000"/>
          </a:avLst>
        </a:prstGeom>
        <a:solidFill>
          <a:schemeClr val="accent6">
            <a:alpha val="7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kern="1200" dirty="0" smtClean="0">
              <a:solidFill>
                <a:schemeClr val="tx1"/>
              </a:solidFill>
            </a:rPr>
            <a:t>- суммы налогов, подлежащие уплате в связи с исполнением обязательства;</a:t>
          </a:r>
          <a:endParaRPr lang="ru-RU" sz="1700" kern="1200" dirty="0">
            <a:solidFill>
              <a:schemeClr val="tx1"/>
            </a:solidFill>
          </a:endParaRPr>
        </a:p>
      </dsp:txBody>
      <dsp:txXfrm>
        <a:off x="104057" y="2516828"/>
        <a:ext cx="2780917" cy="2085457"/>
      </dsp:txXfrm>
    </dsp:sp>
    <dsp:sp modelId="{03ED0F69-82D4-405C-96BB-1076BE998677}">
      <dsp:nvSpPr>
        <dsp:cNvPr id="0" name=""/>
        <dsp:cNvSpPr/>
      </dsp:nvSpPr>
      <dsp:spPr>
        <a:xfrm>
          <a:off x="3158494" y="2460917"/>
          <a:ext cx="2910681" cy="2215221"/>
        </a:xfrm>
        <a:prstGeom prst="roundRect">
          <a:avLst>
            <a:gd name="adj" fmla="val 10000"/>
          </a:avLst>
        </a:prstGeom>
        <a:solidFill>
          <a:schemeClr val="accent6">
            <a:alpha val="7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kern="1200" dirty="0" smtClean="0">
              <a:solidFill>
                <a:schemeClr val="tx1"/>
              </a:solidFill>
            </a:rPr>
            <a:t>- суммы ожидаемых встречных требований или суммы требований к другим лицам в возмещение расходов, планируемых при исполнении обязательства;</a:t>
          </a:r>
          <a:endParaRPr lang="ru-RU" sz="1700" kern="1200" dirty="0">
            <a:solidFill>
              <a:schemeClr val="tx1"/>
            </a:solidFill>
          </a:endParaRPr>
        </a:p>
      </dsp:txBody>
      <dsp:txXfrm>
        <a:off x="3223376" y="2525799"/>
        <a:ext cx="2780917" cy="2085457"/>
      </dsp:txXfrm>
    </dsp:sp>
    <dsp:sp modelId="{8D131CCE-9578-4F4A-8D4C-70442290FC69}">
      <dsp:nvSpPr>
        <dsp:cNvPr id="0" name=""/>
        <dsp:cNvSpPr/>
      </dsp:nvSpPr>
      <dsp:spPr>
        <a:xfrm>
          <a:off x="6313673" y="2460917"/>
          <a:ext cx="2910681" cy="2215221"/>
        </a:xfrm>
        <a:prstGeom prst="roundRect">
          <a:avLst>
            <a:gd name="adj" fmla="val 10000"/>
          </a:avLst>
        </a:prstGeom>
        <a:solidFill>
          <a:schemeClr val="accent6">
            <a:alpha val="7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ru-RU" sz="1700" kern="1200" dirty="0" smtClean="0">
              <a:solidFill>
                <a:schemeClr val="tx1"/>
              </a:solidFill>
            </a:rPr>
            <a:t>- поступления, ожидаемые от выбытия активов, связанных с исполнением обязательства.</a:t>
          </a:r>
          <a:endParaRPr lang="ru-RU" sz="1700" kern="1200" dirty="0">
            <a:solidFill>
              <a:schemeClr val="tx1"/>
            </a:solidFill>
          </a:endParaRPr>
        </a:p>
      </dsp:txBody>
      <dsp:txXfrm>
        <a:off x="6378555" y="2525799"/>
        <a:ext cx="2780917" cy="20854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DD432-57C4-4B17-A366-C74697D33679}">
      <dsp:nvSpPr>
        <dsp:cNvPr id="0" name=""/>
        <dsp:cNvSpPr/>
      </dsp:nvSpPr>
      <dsp:spPr>
        <a:xfrm>
          <a:off x="298106" y="590420"/>
          <a:ext cx="4880221" cy="152506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32980"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latin typeface="Times New Roman" panose="02020603050405020304" pitchFamily="18" charset="0"/>
              <a:cs typeface="Times New Roman" panose="02020603050405020304" pitchFamily="18" charset="0"/>
            </a:rPr>
            <a:t>- на дату получения претензионного требования - по оспоримым претензионным требованиям, по которым субъектом учета предполагается досудебное урегулирование;</a:t>
          </a:r>
          <a:endParaRPr lang="ru-RU" sz="1800" kern="1200" dirty="0">
            <a:latin typeface="Times New Roman" panose="02020603050405020304" pitchFamily="18" charset="0"/>
            <a:cs typeface="Times New Roman" panose="02020603050405020304" pitchFamily="18" charset="0"/>
          </a:endParaRPr>
        </a:p>
      </dsp:txBody>
      <dsp:txXfrm>
        <a:off x="298106" y="590420"/>
        <a:ext cx="4880221" cy="1525069"/>
      </dsp:txXfrm>
    </dsp:sp>
    <dsp:sp modelId="{E910D400-FA29-485D-9BA0-E72609660694}">
      <dsp:nvSpPr>
        <dsp:cNvPr id="0" name=""/>
        <dsp:cNvSpPr/>
      </dsp:nvSpPr>
      <dsp:spPr>
        <a:xfrm>
          <a:off x="94763" y="370133"/>
          <a:ext cx="1067548" cy="160132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BE66B4-EC02-4027-86E9-1779D90A5371}">
      <dsp:nvSpPr>
        <dsp:cNvPr id="0" name=""/>
        <dsp:cNvSpPr/>
      </dsp:nvSpPr>
      <dsp:spPr>
        <a:xfrm>
          <a:off x="5563014" y="590832"/>
          <a:ext cx="4877139" cy="1524106"/>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32328" tIns="68580" rIns="68580" bIns="68580" numCol="1" spcCol="1270" anchor="ctr" anchorCtr="0">
          <a:noAutofit/>
        </a:bodyPr>
        <a:lstStyle/>
        <a:p>
          <a:pPr lvl="0" algn="l" defTabSz="800100">
            <a:lnSpc>
              <a:spcPct val="90000"/>
            </a:lnSpc>
            <a:spcBef>
              <a:spcPct val="0"/>
            </a:spcBef>
            <a:spcAft>
              <a:spcPct val="35000"/>
            </a:spcAft>
          </a:pPr>
          <a:r>
            <a:rPr lang="ru-RU" sz="1800" kern="1200" dirty="0" smtClean="0">
              <a:latin typeface="Times New Roman" panose="02020603050405020304" pitchFamily="18" charset="0"/>
              <a:cs typeface="Times New Roman" panose="02020603050405020304" pitchFamily="18" charset="0"/>
            </a:rPr>
            <a:t>- на дату уведомления субъекта учета о принятии иска к судебному производству - по оспоримым исковым требованиям, по которым субъектом учета не предполагается досудебное урегулирование.</a:t>
          </a:r>
          <a:endParaRPr lang="ru-RU" sz="1800" kern="1200" dirty="0">
            <a:latin typeface="Times New Roman" panose="02020603050405020304" pitchFamily="18" charset="0"/>
            <a:cs typeface="Times New Roman" panose="02020603050405020304" pitchFamily="18" charset="0"/>
          </a:endParaRPr>
        </a:p>
      </dsp:txBody>
      <dsp:txXfrm>
        <a:off x="5563014" y="590832"/>
        <a:ext cx="4877139" cy="1524106"/>
      </dsp:txXfrm>
    </dsp:sp>
    <dsp:sp modelId="{4F5380FB-DE08-4A8D-A541-8F5E9B980C06}">
      <dsp:nvSpPr>
        <dsp:cNvPr id="0" name=""/>
        <dsp:cNvSpPr/>
      </dsp:nvSpPr>
      <dsp:spPr>
        <a:xfrm>
          <a:off x="5359800" y="370684"/>
          <a:ext cx="1066874" cy="1600311"/>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D0D5D3-56CE-4400-8642-EF6078B7E974}">
      <dsp:nvSpPr>
        <dsp:cNvPr id="0" name=""/>
        <dsp:cNvSpPr/>
      </dsp:nvSpPr>
      <dsp:spPr>
        <a:xfrm>
          <a:off x="8295" y="1251848"/>
          <a:ext cx="11170565" cy="53272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CBD9F0-928F-4714-A06F-683DC6D1AE23}">
      <dsp:nvSpPr>
        <dsp:cNvPr id="0" name=""/>
        <dsp:cNvSpPr/>
      </dsp:nvSpPr>
      <dsp:spPr>
        <a:xfrm>
          <a:off x="308620" y="1299734"/>
          <a:ext cx="440346" cy="43829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7248B2-152B-4E24-841E-BA8CF542D3EE}">
      <dsp:nvSpPr>
        <dsp:cNvPr id="0" name=""/>
        <dsp:cNvSpPr/>
      </dsp:nvSpPr>
      <dsp:spPr>
        <a:xfrm>
          <a:off x="317464" y="0"/>
          <a:ext cx="10543931" cy="1624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ru-RU" sz="2800" b="1" i="1" kern="1200" dirty="0" smtClean="0">
              <a:solidFill>
                <a:schemeClr val="accent2">
                  <a:lumMod val="50000"/>
                </a:schemeClr>
              </a:solidFill>
              <a:latin typeface="Times New Roman" panose="02020603050405020304" pitchFamily="18" charset="0"/>
              <a:cs typeface="Times New Roman" panose="02020603050405020304" pitchFamily="18" charset="0"/>
            </a:rPr>
            <a:t>Резерв по реструктуризации признается на более раннюю дату из следующих дат:</a:t>
          </a:r>
          <a:endParaRPr lang="ru-RU" sz="2800" b="1" i="1"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317464" y="0"/>
        <a:ext cx="10543931" cy="1624571"/>
      </dsp:txXfrm>
    </dsp:sp>
    <dsp:sp modelId="{071973E4-F1BC-4DD7-8A20-D46147A97768}">
      <dsp:nvSpPr>
        <dsp:cNvPr id="0" name=""/>
        <dsp:cNvSpPr/>
      </dsp:nvSpPr>
      <dsp:spPr>
        <a:xfrm>
          <a:off x="295230" y="2196907"/>
          <a:ext cx="440346" cy="44034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07AF033-1B78-43BE-84E4-3C074B7E9266}">
      <dsp:nvSpPr>
        <dsp:cNvPr id="0" name=""/>
        <dsp:cNvSpPr/>
      </dsp:nvSpPr>
      <dsp:spPr>
        <a:xfrm>
          <a:off x="815893" y="1897788"/>
          <a:ext cx="9017987" cy="13162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ru-RU" sz="1800" b="1" kern="1200" dirty="0" smtClean="0">
              <a:solidFill>
                <a:schemeClr val="accent2">
                  <a:lumMod val="50000"/>
                </a:schemeClr>
              </a:solidFill>
              <a:latin typeface="Times New Roman" panose="02020603050405020304" pitchFamily="18" charset="0"/>
              <a:cs typeface="Times New Roman" panose="02020603050405020304" pitchFamily="18" charset="0"/>
            </a:rPr>
            <a:t>на дату доведения субъектом учета основных положений мероприятий по реструктуризации деятельности, предусматривающих их реализацию в обозримом будущем, до сведения лиц, права которых затрагиваются предстоящей реструктуризацией деятельности;</a:t>
          </a:r>
          <a:endParaRPr lang="ru-RU" sz="1800" b="1"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815893" y="1897788"/>
        <a:ext cx="9017987" cy="1316297"/>
      </dsp:txXfrm>
    </dsp:sp>
    <dsp:sp modelId="{39F79008-6783-42EC-BD61-30A2BB6E331E}">
      <dsp:nvSpPr>
        <dsp:cNvPr id="0" name=""/>
        <dsp:cNvSpPr/>
      </dsp:nvSpPr>
      <dsp:spPr>
        <a:xfrm>
          <a:off x="323555" y="3455945"/>
          <a:ext cx="440346" cy="44034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787CD80-272F-489A-9D1B-636665451BFC}">
      <dsp:nvSpPr>
        <dsp:cNvPr id="0" name=""/>
        <dsp:cNvSpPr/>
      </dsp:nvSpPr>
      <dsp:spPr>
        <a:xfrm>
          <a:off x="817609" y="3294893"/>
          <a:ext cx="9017987" cy="8002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ru-RU" sz="1800" b="1" kern="1200" dirty="0" smtClean="0">
              <a:solidFill>
                <a:schemeClr val="accent2">
                  <a:lumMod val="50000"/>
                </a:schemeClr>
              </a:solidFill>
              <a:latin typeface="Times New Roman" panose="02020603050405020304" pitchFamily="18" charset="0"/>
              <a:cs typeface="Times New Roman" panose="02020603050405020304" pitchFamily="18" charset="0"/>
            </a:rPr>
            <a:t>на дату начала реализации субъектом учета мероприятий по реструктуризации деятельности</a:t>
          </a:r>
          <a:r>
            <a:rPr lang="ru-RU" sz="2300" b="1" kern="1200" dirty="0" smtClean="0">
              <a:solidFill>
                <a:schemeClr val="accent2">
                  <a:lumMod val="50000"/>
                </a:schemeClr>
              </a:solidFill>
              <a:latin typeface="Times New Roman" panose="02020603050405020304" pitchFamily="18" charset="0"/>
              <a:cs typeface="Times New Roman" panose="02020603050405020304" pitchFamily="18" charset="0"/>
            </a:rPr>
            <a:t>.</a:t>
          </a:r>
          <a:endParaRPr lang="ru-RU" sz="2300" b="1"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817609" y="3294893"/>
        <a:ext cx="9017987" cy="8002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32D521-58FB-43FE-96B6-7B4F17BB4725}">
      <dsp:nvSpPr>
        <dsp:cNvPr id="0" name=""/>
        <dsp:cNvSpPr/>
      </dsp:nvSpPr>
      <dsp:spPr>
        <a:xfrm>
          <a:off x="867273" y="0"/>
          <a:ext cx="9829095" cy="402336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F0E1EF-B703-47AE-9878-FE79D9743334}">
      <dsp:nvSpPr>
        <dsp:cNvPr id="0" name=""/>
        <dsp:cNvSpPr/>
      </dsp:nvSpPr>
      <dsp:spPr>
        <a:xfrm>
          <a:off x="3387" y="1207008"/>
          <a:ext cx="2039447" cy="1609344"/>
        </a:xfrm>
        <a:prstGeom prst="roundRect">
          <a:avLst/>
        </a:prstGeom>
        <a:solidFill>
          <a:srgbClr val="8F67AD">
            <a:alpha val="75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95000"/>
                  <a:lumOff val="5000"/>
                </a:schemeClr>
              </a:solidFill>
              <a:latin typeface="Times New Roman" panose="02020603050405020304" pitchFamily="18" charset="0"/>
              <a:cs typeface="Times New Roman" panose="02020603050405020304" pitchFamily="18" charset="0"/>
            </a:rPr>
            <a:t>инвестиции в новые системы</a:t>
          </a:r>
          <a:endParaRPr lang="ru-RU" sz="1800" kern="1200" dirty="0">
            <a:solidFill>
              <a:schemeClr val="tx1">
                <a:lumMod val="95000"/>
                <a:lumOff val="5000"/>
              </a:schemeClr>
            </a:solidFill>
            <a:latin typeface="Times New Roman" panose="02020603050405020304" pitchFamily="18" charset="0"/>
            <a:cs typeface="Times New Roman" panose="02020603050405020304" pitchFamily="18" charset="0"/>
          </a:endParaRPr>
        </a:p>
      </dsp:txBody>
      <dsp:txXfrm>
        <a:off x="81949" y="1285570"/>
        <a:ext cx="1882323" cy="1452220"/>
      </dsp:txXfrm>
    </dsp:sp>
    <dsp:sp modelId="{17DCF173-45F8-4BAC-BE9D-2952E6ED9328}">
      <dsp:nvSpPr>
        <dsp:cNvPr id="0" name=""/>
        <dsp:cNvSpPr/>
      </dsp:nvSpPr>
      <dsp:spPr>
        <a:xfrm>
          <a:off x="2382742" y="1207008"/>
          <a:ext cx="2039447" cy="1609344"/>
        </a:xfrm>
        <a:prstGeom prst="roundRect">
          <a:avLst/>
        </a:prstGeom>
        <a:solidFill>
          <a:srgbClr val="8F67AD">
            <a:alpha val="75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95000"/>
                  <a:lumOff val="5000"/>
                </a:schemeClr>
              </a:solidFill>
              <a:latin typeface="Times New Roman" panose="02020603050405020304" pitchFamily="18" charset="0"/>
              <a:cs typeface="Times New Roman" panose="02020603050405020304" pitchFamily="18" charset="0"/>
            </a:rPr>
            <a:t>заработная плата сотрудников, которые будут продолжать работать в обычном порядке</a:t>
          </a:r>
          <a:endParaRPr lang="ru-RU" sz="1800" kern="1200" dirty="0">
            <a:solidFill>
              <a:schemeClr val="tx1">
                <a:lumMod val="95000"/>
                <a:lumOff val="5000"/>
              </a:schemeClr>
            </a:solidFill>
            <a:latin typeface="Times New Roman" panose="02020603050405020304" pitchFamily="18" charset="0"/>
            <a:cs typeface="Times New Roman" panose="02020603050405020304" pitchFamily="18" charset="0"/>
          </a:endParaRPr>
        </a:p>
      </dsp:txBody>
      <dsp:txXfrm>
        <a:off x="2461304" y="1285570"/>
        <a:ext cx="1882323" cy="1452220"/>
      </dsp:txXfrm>
    </dsp:sp>
    <dsp:sp modelId="{E693FEB5-0041-4A34-9FE5-595E03EA980F}">
      <dsp:nvSpPr>
        <dsp:cNvPr id="0" name=""/>
        <dsp:cNvSpPr/>
      </dsp:nvSpPr>
      <dsp:spPr>
        <a:xfrm>
          <a:off x="4762097" y="1207008"/>
          <a:ext cx="2039447" cy="1609344"/>
        </a:xfrm>
        <a:prstGeom prst="roundRect">
          <a:avLst/>
        </a:prstGeom>
        <a:solidFill>
          <a:srgbClr val="8F67AD">
            <a:alpha val="75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95000"/>
                  <a:lumOff val="5000"/>
                </a:schemeClr>
              </a:solidFill>
              <a:latin typeface="Times New Roman" panose="02020603050405020304" pitchFamily="18" charset="0"/>
              <a:cs typeface="Times New Roman" panose="02020603050405020304" pitchFamily="18" charset="0"/>
            </a:rPr>
            <a:t>административные расходы</a:t>
          </a:r>
          <a:endParaRPr lang="ru-RU" sz="1800" kern="1200" dirty="0">
            <a:solidFill>
              <a:schemeClr val="tx1">
                <a:lumMod val="95000"/>
                <a:lumOff val="5000"/>
              </a:schemeClr>
            </a:solidFill>
            <a:latin typeface="Times New Roman" panose="02020603050405020304" pitchFamily="18" charset="0"/>
            <a:cs typeface="Times New Roman" panose="02020603050405020304" pitchFamily="18" charset="0"/>
          </a:endParaRPr>
        </a:p>
      </dsp:txBody>
      <dsp:txXfrm>
        <a:off x="4840659" y="1285570"/>
        <a:ext cx="1882323" cy="1452220"/>
      </dsp:txXfrm>
    </dsp:sp>
    <dsp:sp modelId="{417C0509-D2C5-404A-B419-A6BDC49DB365}">
      <dsp:nvSpPr>
        <dsp:cNvPr id="0" name=""/>
        <dsp:cNvSpPr/>
      </dsp:nvSpPr>
      <dsp:spPr>
        <a:xfrm>
          <a:off x="7141452" y="1207008"/>
          <a:ext cx="2039447" cy="1609344"/>
        </a:xfrm>
        <a:prstGeom prst="roundRect">
          <a:avLst/>
        </a:prstGeom>
        <a:solidFill>
          <a:srgbClr val="8F67AD">
            <a:alpha val="75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95000"/>
                  <a:lumOff val="5000"/>
                </a:schemeClr>
              </a:solidFill>
              <a:latin typeface="Times New Roman" panose="02020603050405020304" pitchFamily="18" charset="0"/>
              <a:cs typeface="Times New Roman" panose="02020603050405020304" pitchFamily="18" charset="0"/>
            </a:rPr>
            <a:t>затраты на маркетинг</a:t>
          </a:r>
          <a:endParaRPr lang="ru-RU" sz="1800" kern="1200" dirty="0">
            <a:solidFill>
              <a:schemeClr val="tx1">
                <a:lumMod val="95000"/>
                <a:lumOff val="5000"/>
              </a:schemeClr>
            </a:solidFill>
            <a:latin typeface="Times New Roman" panose="02020603050405020304" pitchFamily="18" charset="0"/>
            <a:cs typeface="Times New Roman" panose="02020603050405020304" pitchFamily="18" charset="0"/>
          </a:endParaRPr>
        </a:p>
      </dsp:txBody>
      <dsp:txXfrm>
        <a:off x="7220014" y="1285570"/>
        <a:ext cx="1882323" cy="1452220"/>
      </dsp:txXfrm>
    </dsp:sp>
    <dsp:sp modelId="{DDE883D1-D85B-4A35-A223-E5BA0F75736D}">
      <dsp:nvSpPr>
        <dsp:cNvPr id="0" name=""/>
        <dsp:cNvSpPr/>
      </dsp:nvSpPr>
      <dsp:spPr>
        <a:xfrm>
          <a:off x="9520807" y="1207008"/>
          <a:ext cx="2039447" cy="1609344"/>
        </a:xfrm>
        <a:prstGeom prst="roundRect">
          <a:avLst/>
        </a:prstGeom>
        <a:solidFill>
          <a:srgbClr val="8F67AD">
            <a:alpha val="75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95000"/>
                  <a:lumOff val="5000"/>
                </a:schemeClr>
              </a:solidFill>
              <a:latin typeface="Times New Roman" panose="02020603050405020304" pitchFamily="18" charset="0"/>
              <a:cs typeface="Times New Roman" panose="02020603050405020304" pitchFamily="18" charset="0"/>
            </a:rPr>
            <a:t>затраты по изменению наименования субъекта учета и т.п.</a:t>
          </a:r>
          <a:endParaRPr lang="ru-RU" sz="1800" kern="1200" dirty="0">
            <a:solidFill>
              <a:schemeClr val="tx1">
                <a:lumMod val="95000"/>
                <a:lumOff val="5000"/>
              </a:schemeClr>
            </a:solidFill>
            <a:latin typeface="Times New Roman" panose="02020603050405020304" pitchFamily="18" charset="0"/>
            <a:cs typeface="Times New Roman" panose="02020603050405020304" pitchFamily="18" charset="0"/>
          </a:endParaRPr>
        </a:p>
      </dsp:txBody>
      <dsp:txXfrm>
        <a:off x="9599369" y="1285570"/>
        <a:ext cx="1882323" cy="14522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2BDBEA-4439-411C-A06B-56D9A39CE935}">
      <dsp:nvSpPr>
        <dsp:cNvPr id="0" name=""/>
        <dsp:cNvSpPr/>
      </dsp:nvSpPr>
      <dsp:spPr>
        <a:xfrm rot="5400000">
          <a:off x="-430345" y="432417"/>
          <a:ext cx="2868970" cy="2008279"/>
        </a:xfrm>
        <a:prstGeom prst="chevron">
          <a:avLst/>
        </a:prstGeom>
        <a:solidFill>
          <a:srgbClr val="7030A0">
            <a:alpha val="79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r>
            <a:rPr lang="ru-RU" sz="5600" kern="1200" dirty="0" smtClean="0"/>
            <a:t>-</a:t>
          </a:r>
          <a:endParaRPr lang="ru-RU" sz="5600" kern="1200" dirty="0"/>
        </a:p>
      </dsp:txBody>
      <dsp:txXfrm rot="-5400000">
        <a:off x="1" y="1006212"/>
        <a:ext cx="2008279" cy="860691"/>
      </dsp:txXfrm>
    </dsp:sp>
    <dsp:sp modelId="{59495AB4-0A7F-4A06-AF09-9FFD0E1CE2C6}">
      <dsp:nvSpPr>
        <dsp:cNvPr id="0" name=""/>
        <dsp:cNvSpPr/>
      </dsp:nvSpPr>
      <dsp:spPr>
        <a:xfrm rot="5400000">
          <a:off x="5616079" y="-3605728"/>
          <a:ext cx="1864830" cy="908043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ru-RU" sz="1700" b="1" i="1" kern="1200" dirty="0" smtClean="0">
              <a:latin typeface="Times New Roman" panose="02020603050405020304" pitchFamily="18" charset="0"/>
              <a:ea typeface="Calibri" panose="020F0502020204030204" pitchFamily="34" charset="0"/>
              <a:cs typeface="Times New Roman" panose="02020603050405020304" pitchFamily="18" charset="0"/>
            </a:rPr>
            <a:t>Резерв по убыточным договорным обязательствам </a:t>
          </a:r>
          <a:r>
            <a:rPr lang="ru-RU" sz="1700" i="1" kern="1200" dirty="0" smtClean="0">
              <a:latin typeface="Times New Roman" panose="02020603050405020304" pitchFamily="18" charset="0"/>
              <a:ea typeface="Calibri" panose="020F0502020204030204" pitchFamily="34" charset="0"/>
              <a:cs typeface="Times New Roman" panose="02020603050405020304" pitchFamily="18" charset="0"/>
            </a:rPr>
            <a:t>признается на дату подтверждения финансово-экономическим обоснованием, составленным субъектом учета, убыточности дальнейшего исполнения договора, условия исполнения которого изменились по независящим от субъекта учета причинам (превышения расходов на исполнение обязательств по договору, цена которого была самостоятельно установлена субъектом учета исходя из условий безубыточности и самостоятельного покрытия расходов, над экономическими выгодами, планируемыми к получению от исполнения такого договора).</a:t>
          </a:r>
          <a:endParaRPr lang="ru-RU" sz="1700" kern="1200" dirty="0"/>
        </a:p>
      </dsp:txBody>
      <dsp:txXfrm rot="-5400000">
        <a:off x="2008280" y="93104"/>
        <a:ext cx="8989397" cy="1682764"/>
      </dsp:txXfrm>
    </dsp:sp>
    <dsp:sp modelId="{A1F2A0E5-B722-48C0-875F-D20524796C85}">
      <dsp:nvSpPr>
        <dsp:cNvPr id="0" name=""/>
        <dsp:cNvSpPr/>
      </dsp:nvSpPr>
      <dsp:spPr>
        <a:xfrm rot="5400000">
          <a:off x="-430345" y="3019945"/>
          <a:ext cx="2868970" cy="2008279"/>
        </a:xfrm>
        <a:prstGeom prst="chevron">
          <a:avLst/>
        </a:prstGeom>
        <a:solidFill>
          <a:srgbClr val="A50021">
            <a:alpha val="79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r>
            <a:rPr lang="ru-RU" sz="5600" kern="1200" dirty="0" smtClean="0"/>
            <a:t>-</a:t>
          </a:r>
          <a:endParaRPr lang="ru-RU" sz="5600" kern="1200" dirty="0"/>
        </a:p>
      </dsp:txBody>
      <dsp:txXfrm rot="-5400000">
        <a:off x="1" y="3593740"/>
        <a:ext cx="2008279" cy="860691"/>
      </dsp:txXfrm>
    </dsp:sp>
    <dsp:sp modelId="{3516BB20-1F95-434E-8067-A541781B4521}">
      <dsp:nvSpPr>
        <dsp:cNvPr id="0" name=""/>
        <dsp:cNvSpPr/>
      </dsp:nvSpPr>
      <dsp:spPr>
        <a:xfrm rot="5400000">
          <a:off x="5616079" y="-1018199"/>
          <a:ext cx="1864830" cy="908043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ru-RU" sz="1700" b="1" i="1" kern="1200" dirty="0" smtClean="0">
              <a:latin typeface="Times New Roman" panose="02020603050405020304" pitchFamily="18" charset="0"/>
              <a:ea typeface="Calibri" panose="020F0502020204030204" pitchFamily="34" charset="0"/>
              <a:cs typeface="Times New Roman" panose="02020603050405020304" pitchFamily="18" charset="0"/>
            </a:rPr>
            <a:t>Резерв по убыточным договорным обязательствам </a:t>
          </a:r>
          <a:r>
            <a:rPr lang="ru-RU" sz="1700" i="1" kern="1200" dirty="0" smtClean="0">
              <a:latin typeface="Times New Roman" panose="02020603050405020304" pitchFamily="18" charset="0"/>
              <a:ea typeface="Calibri" panose="020F0502020204030204" pitchFamily="34" charset="0"/>
              <a:cs typeface="Times New Roman" panose="02020603050405020304" pitchFamily="18" charset="0"/>
            </a:rPr>
            <a:t>оценивается в размере ожидаемого превышения затрат на исполнение договора над экономическими выгодами от его исполнения, подтвержденного финансово-экономическим обоснованием исполнения договора, т.е. превышения расходов на исполнение обязательств по договору, цена которого была самостоятельно установлена субъектом учета исходя из условий безубыточности, и самостоятельного покрытия расходов, над экономическими выгодами, планируемыми к получению от исполнения такого договора.</a:t>
          </a:r>
          <a:endParaRPr lang="ru-RU" sz="1700" kern="1200" dirty="0"/>
        </a:p>
      </dsp:txBody>
      <dsp:txXfrm rot="-5400000">
        <a:off x="2008280" y="2680633"/>
        <a:ext cx="8989397" cy="168276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05945B-E77B-49C0-9C4E-B8374EC3C474}" type="datetimeFigureOut">
              <a:rPr lang="ru-RU" smtClean="0"/>
              <a:t>12.05.2020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246766-72B9-4115-B06D-229E3288BA04}" type="slidenum">
              <a:rPr lang="ru-RU" smtClean="0"/>
              <a:t>‹#›</a:t>
            </a:fld>
            <a:endParaRPr lang="ru-RU"/>
          </a:p>
        </p:txBody>
      </p:sp>
    </p:spTree>
    <p:extLst>
      <p:ext uri="{BB962C8B-B14F-4D97-AF65-F5344CB8AC3E}">
        <p14:creationId xmlns:p14="http://schemas.microsoft.com/office/powerpoint/2010/main" val="2759876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E246766-72B9-4115-B06D-229E3288BA04}" type="slidenum">
              <a:rPr lang="ru-RU" smtClean="0"/>
              <a:t>1</a:t>
            </a:fld>
            <a:endParaRPr lang="ru-RU"/>
          </a:p>
        </p:txBody>
      </p:sp>
    </p:spTree>
    <p:extLst>
      <p:ext uri="{BB962C8B-B14F-4D97-AF65-F5344CB8AC3E}">
        <p14:creationId xmlns:p14="http://schemas.microsoft.com/office/powerpoint/2010/main" val="3205721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0EADC90-D86F-4D32-84D8-B7F08F5F2048}" type="datetime1">
              <a:rPr lang="ru-RU" smtClean="0"/>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41174199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0941C6-2213-4473-B8A9-E7A2548EE6EB}" type="datetime1">
              <a:rPr lang="ru-RU" smtClean="0"/>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23630909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DE719E-255D-42D2-9EA4-8D3D25B41902}" type="datetime1">
              <a:rPr lang="ru-RU" smtClean="0"/>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9662212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DC17E6-31C0-41AB-B347-757FC4DE2A11}" type="datetime1">
              <a:rPr lang="ru-RU" smtClean="0"/>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23116480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02FE8F0-E90B-49AE-A239-6C325AD8D19B}" type="datetime1">
              <a:rPr lang="ru-RU" smtClean="0"/>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1698490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7D01A8D-8F1A-4AA6-898A-2AE9CF871798}" type="datetime1">
              <a:rPr lang="ru-RU" smtClean="0"/>
              <a:t>12.05.2020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30950858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BB1FC2C-DD9B-4169-A822-88DDB0D80FF3}" type="datetime1">
              <a:rPr lang="ru-RU" smtClean="0"/>
              <a:t>12.05.2020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13287386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B63DD47-E5DD-434E-8A77-45DBA070CCDE}" type="datetime1">
              <a:rPr lang="ru-RU" smtClean="0"/>
              <a:t>12.05.2020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25188608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D69C234-462F-4C7A-A86C-7868A3F07F64}" type="datetime1">
              <a:rPr lang="ru-RU" smtClean="0"/>
              <a:t>12.05.2020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30501094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0690D2D-D9B7-4449-AA11-2422D4BD9BCE}" type="datetime1">
              <a:rPr lang="ru-RU" smtClean="0"/>
              <a:t>12.05.2020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4502655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9B0591B-8C0C-4FBF-ADBB-737BCCABA692}" type="datetime1">
              <a:rPr lang="ru-RU" smtClean="0"/>
              <a:t>12.05.2020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1130D7-CCAA-4DC1-B1D2-F6A6867D1A42}" type="slidenum">
              <a:rPr lang="ru-RU" smtClean="0"/>
              <a:t>‹#›</a:t>
            </a:fld>
            <a:endParaRPr lang="ru-RU"/>
          </a:p>
        </p:txBody>
      </p:sp>
    </p:spTree>
    <p:extLst>
      <p:ext uri="{BB962C8B-B14F-4D97-AF65-F5344CB8AC3E}">
        <p14:creationId xmlns:p14="http://schemas.microsoft.com/office/powerpoint/2010/main" val="16613995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452FAB-AF37-47AE-B33D-18F580E1DEBE}" type="datetime1">
              <a:rPr lang="ru-RU" smtClean="0"/>
              <a:t>12.05.2020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130D7-CCAA-4DC1-B1D2-F6A6867D1A42}" type="slidenum">
              <a:rPr lang="ru-RU" smtClean="0"/>
              <a:t>‹#›</a:t>
            </a:fld>
            <a:endParaRPr lang="ru-RU"/>
          </a:p>
        </p:txBody>
      </p:sp>
    </p:spTree>
    <p:extLst>
      <p:ext uri="{BB962C8B-B14F-4D97-AF65-F5344CB8AC3E}">
        <p14:creationId xmlns:p14="http://schemas.microsoft.com/office/powerpoint/2010/main" val="2220715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hyperlink" Target="consultantplus://offline/ref=6F7DCA153101E9D398B9D2FF0D33F0882C1A7EBDA7FB7B68E9FFBEB37613D7E0533484B65CAEB2C6963F1111B2668EE9E53B2555A09141D2S8A9N"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69989" y="1823266"/>
            <a:ext cx="9264535" cy="2554545"/>
          </a:xfrm>
          <a:prstGeom prst="rect">
            <a:avLst/>
          </a:prstGeom>
        </p:spPr>
        <p:txBody>
          <a:bodyPr wrap="square">
            <a:spAutoFit/>
          </a:bodyPr>
          <a:lstStyle/>
          <a:p>
            <a:pPr algn="ctr"/>
            <a:r>
              <a:rPr lang="ru-RU" sz="3200" b="1" i="1" dirty="0">
                <a:solidFill>
                  <a:schemeClr val="accent1">
                    <a:lumMod val="50000"/>
                  </a:schemeClr>
                </a:solidFill>
              </a:rPr>
              <a:t>Методические рекомендации по применению федерального стандарта бухгалтерского учета для организаций государственного сектора </a:t>
            </a:r>
            <a:endParaRPr lang="ru-RU" sz="3200" b="1" i="1" dirty="0" smtClean="0">
              <a:solidFill>
                <a:schemeClr val="accent1">
                  <a:lumMod val="50000"/>
                </a:schemeClr>
              </a:solidFill>
            </a:endParaRPr>
          </a:p>
          <a:p>
            <a:pPr algn="ctr"/>
            <a:r>
              <a:rPr lang="ru-RU" sz="3200" b="1" i="1" dirty="0" smtClean="0">
                <a:solidFill>
                  <a:schemeClr val="accent5">
                    <a:lumMod val="50000"/>
                  </a:schemeClr>
                </a:solidFill>
              </a:rPr>
              <a:t>«</a:t>
            </a:r>
            <a:r>
              <a:rPr lang="ru-RU" sz="3200" b="1" i="1" dirty="0">
                <a:solidFill>
                  <a:schemeClr val="accent5">
                    <a:lumMod val="50000"/>
                  </a:schemeClr>
                </a:solidFill>
              </a:rPr>
              <a:t>Резервы. Раскрытие информации об условных обязательствах и условных активах»</a:t>
            </a:r>
            <a:endParaRPr lang="ru-RU" sz="3200" b="1" i="1" dirty="0">
              <a:solidFill>
                <a:schemeClr val="accent5">
                  <a:lumMod val="50000"/>
                </a:schemeClr>
              </a:solidFill>
              <a:latin typeface="Bookman Old Style" panose="02050604050505020204" pitchFamily="18" charset="0"/>
            </a:endParaRPr>
          </a:p>
        </p:txBody>
      </p:sp>
      <p:sp>
        <p:nvSpPr>
          <p:cNvPr id="2" name="Прямоугольник 1"/>
          <p:cNvSpPr/>
          <p:nvPr/>
        </p:nvSpPr>
        <p:spPr>
          <a:xfrm>
            <a:off x="5824152" y="5389259"/>
            <a:ext cx="6096000" cy="1169551"/>
          </a:xfrm>
          <a:prstGeom prst="rect">
            <a:avLst/>
          </a:prstGeom>
        </p:spPr>
        <p:txBody>
          <a:bodyPr>
            <a:spAutoFit/>
          </a:bodyPr>
          <a:lstStyle/>
          <a:p>
            <a:r>
              <a:rPr lang="ru-RU" sz="1600" b="1" dirty="0">
                <a:solidFill>
                  <a:schemeClr val="accent2">
                    <a:lumMod val="75000"/>
                  </a:schemeClr>
                </a:solidFill>
              </a:rPr>
              <a:t>Старший казначей отдела </a:t>
            </a:r>
            <a:r>
              <a:rPr lang="ru-RU" sz="1600" b="1" dirty="0" smtClean="0">
                <a:solidFill>
                  <a:schemeClr val="accent2">
                    <a:lumMod val="75000"/>
                  </a:schemeClr>
                </a:solidFill>
              </a:rPr>
              <a:t>централизованной бухгалтерии </a:t>
            </a:r>
          </a:p>
          <a:p>
            <a:r>
              <a:rPr lang="ru-RU" sz="1600" b="1" dirty="0" smtClean="0">
                <a:ln/>
                <a:solidFill>
                  <a:schemeClr val="accent2">
                    <a:lumMod val="75000"/>
                  </a:schemeClr>
                </a:solidFill>
              </a:rPr>
              <a:t>Управления </a:t>
            </a:r>
            <a:r>
              <a:rPr lang="ru-RU" sz="1600" b="1" dirty="0">
                <a:ln/>
                <a:solidFill>
                  <a:schemeClr val="accent2">
                    <a:lumMod val="75000"/>
                  </a:schemeClr>
                </a:solidFill>
              </a:rPr>
              <a:t>Федерального казначейства по Оренбургской области</a:t>
            </a:r>
          </a:p>
          <a:p>
            <a:r>
              <a:rPr lang="ru-RU" dirty="0" smtClean="0"/>
              <a:t>  </a:t>
            </a:r>
          </a:p>
          <a:p>
            <a:r>
              <a:rPr lang="ru-RU" dirty="0"/>
              <a:t> </a:t>
            </a:r>
            <a:r>
              <a:rPr lang="ru-RU" dirty="0" smtClean="0"/>
              <a:t>                                                                     </a:t>
            </a:r>
            <a:r>
              <a:rPr lang="ru-RU" sz="2000" b="1" dirty="0" smtClean="0">
                <a:solidFill>
                  <a:schemeClr val="accent2">
                    <a:lumMod val="50000"/>
                  </a:schemeClr>
                </a:solidFill>
              </a:rPr>
              <a:t>Фирсова </a:t>
            </a:r>
            <a:r>
              <a:rPr lang="ru-RU" sz="2000" b="1" dirty="0">
                <a:solidFill>
                  <a:schemeClr val="accent2">
                    <a:lumMod val="50000"/>
                  </a:schemeClr>
                </a:solidFill>
              </a:rPr>
              <a:t>Н.А.</a:t>
            </a:r>
          </a:p>
        </p:txBody>
      </p:sp>
    </p:spTree>
    <p:extLst>
      <p:ext uri="{BB962C8B-B14F-4D97-AF65-F5344CB8AC3E}">
        <p14:creationId xmlns:p14="http://schemas.microsoft.com/office/powerpoint/2010/main" val="30429356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скругленными противолежащими углами 1"/>
          <p:cNvSpPr/>
          <p:nvPr/>
        </p:nvSpPr>
        <p:spPr>
          <a:xfrm>
            <a:off x="1219200" y="941294"/>
            <a:ext cx="10416988" cy="1685365"/>
          </a:xfrm>
          <a:prstGeom prst="round2DiagRect">
            <a:avLst/>
          </a:prstGeom>
          <a:solidFill>
            <a:srgbClr val="51DCDF"/>
          </a:solidFill>
          <a:scene3d>
            <a:camera prst="orthographicFront"/>
            <a:lightRig rig="freezing" dir="t"/>
          </a:scene3d>
          <a:sp3d>
            <a:bevelT w="5715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r>
              <a:rPr lang="ru-RU" sz="2400" b="1" dirty="0" smtClean="0">
                <a:solidFill>
                  <a:srgbClr val="002060"/>
                </a:solidFill>
              </a:rPr>
              <a:t>Резерв </a:t>
            </a:r>
            <a:r>
              <a:rPr lang="ru-RU" sz="2400" b="1" dirty="0">
                <a:solidFill>
                  <a:srgbClr val="002060"/>
                </a:solidFill>
              </a:rPr>
              <a:t>по гарантийному ремонту </a:t>
            </a:r>
            <a:r>
              <a:rPr lang="ru-RU" dirty="0"/>
              <a:t>- это обязанность по осуществлению гарантийного ремонта и (или) текущему обслуживанию, которая будет осуществляться субъектом учета по требованию заказчиков (покупателей), в случаях, предусмотренных договором.</a:t>
            </a:r>
          </a:p>
        </p:txBody>
      </p:sp>
      <p:sp>
        <p:nvSpPr>
          <p:cNvPr id="3" name="Прямоугольник с двумя скругленными противолежащими углами 2"/>
          <p:cNvSpPr/>
          <p:nvPr/>
        </p:nvSpPr>
        <p:spPr>
          <a:xfrm>
            <a:off x="1219200" y="4401670"/>
            <a:ext cx="10416988" cy="1801905"/>
          </a:xfrm>
          <a:prstGeom prst="round2DiagRect">
            <a:avLst/>
          </a:prstGeom>
          <a:solidFill>
            <a:srgbClr val="51DCDF"/>
          </a:solidFill>
          <a:scene3d>
            <a:camera prst="orthographicFront"/>
            <a:lightRig rig="freezing" dir="t">
              <a:rot lat="0" lon="0" rev="0"/>
            </a:lightRig>
          </a:scene3d>
          <a:sp3d extrusionH="76200">
            <a:bevelT w="5715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При </a:t>
            </a:r>
            <a:r>
              <a:rPr lang="ru-RU" dirty="0"/>
              <a:t>этом субъект учета должен установить порядок формирования резерва по гарантийному ремонту в рамках формирования учетной политики.</a:t>
            </a:r>
          </a:p>
          <a:p>
            <a:r>
              <a:rPr lang="ru-RU" dirty="0" smtClean="0"/>
              <a:t>          Сумма </a:t>
            </a:r>
            <a:r>
              <a:rPr lang="ru-RU" dirty="0"/>
              <a:t>резерва по гарантийному ремонту определяется на основании данных, полученных по результатам статистических наблюдений либо усредненных ретроспективных данных.</a:t>
            </a:r>
          </a:p>
        </p:txBody>
      </p:sp>
      <p:sp>
        <p:nvSpPr>
          <p:cNvPr id="4" name="Прямоугольник с двумя скругленными противолежащими углами 3"/>
          <p:cNvSpPr/>
          <p:nvPr/>
        </p:nvSpPr>
        <p:spPr>
          <a:xfrm>
            <a:off x="1219200" y="2707341"/>
            <a:ext cx="10416988" cy="1613647"/>
          </a:xfrm>
          <a:prstGeom prst="round2DiagRect">
            <a:avLst/>
          </a:prstGeom>
          <a:solidFill>
            <a:srgbClr val="51DCDF"/>
          </a:solidFill>
          <a:scene3d>
            <a:camera prst="orthographicFront"/>
            <a:lightRig rig="freezing" dir="t"/>
          </a:scene3d>
          <a:sp3d>
            <a:bevelT w="5715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Если </a:t>
            </a:r>
            <a:r>
              <a:rPr lang="ru-RU" dirty="0"/>
              <a:t>обязательство по осуществлению гарантийного ремонта и </a:t>
            </a:r>
            <a:r>
              <a:rPr lang="ru-RU" dirty="0" smtClean="0"/>
              <a:t> </a:t>
            </a:r>
            <a:r>
              <a:rPr lang="ru-RU" dirty="0"/>
              <a:t>текущему обслуживанию может быть обоснованно оценено, организация выдает гарантию и обязуется устранить обнаруженные в будущем недостатки в течение гарантийного срока, и, если существует вероятность уменьшения экономических выгод в результате исполнения гарантийных обязательств.</a:t>
            </a:r>
          </a:p>
        </p:txBody>
      </p:sp>
      <p:sp>
        <p:nvSpPr>
          <p:cNvPr id="5" name="Номер слайда 4"/>
          <p:cNvSpPr>
            <a:spLocks noGrp="1"/>
          </p:cNvSpPr>
          <p:nvPr>
            <p:ph type="sldNum" sz="quarter" idx="12"/>
          </p:nvPr>
        </p:nvSpPr>
        <p:spPr/>
        <p:txBody>
          <a:bodyPr/>
          <a:lstStyle/>
          <a:p>
            <a:fld id="{8F1130D7-CCAA-4DC1-B1D2-F6A6867D1A42}" type="slidenum">
              <a:rPr lang="ru-RU" smtClean="0"/>
              <a:t>10</a:t>
            </a:fld>
            <a:endParaRPr lang="ru-RU"/>
          </a:p>
        </p:txBody>
      </p:sp>
    </p:spTree>
    <p:extLst>
      <p:ext uri="{BB962C8B-B14F-4D97-AF65-F5344CB8AC3E}">
        <p14:creationId xmlns:p14="http://schemas.microsoft.com/office/powerpoint/2010/main" val="20675699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066799" y="1056068"/>
            <a:ext cx="10730250" cy="5300282"/>
          </a:xfrm>
          <a:prstGeom prst="roundRect">
            <a:avLst/>
          </a:prstGeom>
          <a:solidFill>
            <a:schemeClr val="bg2">
              <a:lumMod val="75000"/>
              <a:alpha val="62000"/>
            </a:schemeClr>
          </a:solidFill>
          <a:scene3d>
            <a:camera prst="orthographicFront"/>
            <a:lightRig rig="threePt" dir="t"/>
          </a:scene3d>
          <a:sp3d>
            <a:bevelT w="107950"/>
            <a:bevelB w="190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latin typeface="Times New Roman" panose="02020603050405020304" pitchFamily="18" charset="0"/>
                <a:cs typeface="Times New Roman" panose="02020603050405020304" pitchFamily="18" charset="0"/>
              </a:rPr>
              <a:t>       </a:t>
            </a:r>
            <a:r>
              <a:rPr lang="ru-RU" sz="2400" u="sng" dirty="0" smtClean="0">
                <a:solidFill>
                  <a:schemeClr val="accent6">
                    <a:lumMod val="50000"/>
                  </a:schemeClr>
                </a:solidFill>
                <a:latin typeface="Times New Roman" panose="02020603050405020304" pitchFamily="18" charset="0"/>
                <a:cs typeface="Times New Roman" panose="02020603050405020304" pitchFamily="18" charset="0"/>
              </a:rPr>
              <a:t>Резерв </a:t>
            </a:r>
            <a:r>
              <a:rPr lang="ru-RU" sz="2400" u="sng" dirty="0">
                <a:solidFill>
                  <a:schemeClr val="accent6">
                    <a:lumMod val="50000"/>
                  </a:schemeClr>
                </a:solidFill>
                <a:latin typeface="Times New Roman" panose="02020603050405020304" pitchFamily="18" charset="0"/>
                <a:cs typeface="Times New Roman" panose="02020603050405020304" pitchFamily="18" charset="0"/>
              </a:rPr>
              <a:t>по убыточным договорам</a:t>
            </a:r>
            <a:r>
              <a:rPr lang="ru-RU" sz="2000" u="sng" dirty="0">
                <a:solidFill>
                  <a:schemeClr val="accent6">
                    <a:lumMod val="50000"/>
                  </a:schemeClr>
                </a:solidFill>
                <a:latin typeface="Times New Roman" panose="02020603050405020304" pitchFamily="18" charset="0"/>
                <a:cs typeface="Times New Roman" panose="02020603050405020304" pitchFamily="18" charset="0"/>
              </a:rPr>
              <a:t> </a:t>
            </a:r>
            <a:r>
              <a:rPr lang="ru-RU" sz="2000" dirty="0">
                <a:solidFill>
                  <a:schemeClr val="accent6">
                    <a:lumMod val="50000"/>
                  </a:schemeClr>
                </a:solidFill>
                <a:latin typeface="Times New Roman" panose="02020603050405020304" pitchFamily="18" charset="0"/>
                <a:cs typeface="Times New Roman" panose="02020603050405020304" pitchFamily="18" charset="0"/>
              </a:rPr>
              <a:t>- это обязанность по осуществлению расходов на исполнение обязательств по договору, цена которого была самостоятельно установлена субъектом учета исходя из условий безубыточности и самостоятельного покрытия расходов (из условий компенсации затрат на исполнение договора исключительно за счет доходов от исполнения такого договора</a:t>
            </a:r>
            <a:r>
              <a:rPr lang="ru-RU" sz="2000" dirty="0" smtClean="0">
                <a:solidFill>
                  <a:schemeClr val="accent6">
                    <a:lumMod val="50000"/>
                  </a:schemeClr>
                </a:solidFill>
                <a:latin typeface="Times New Roman" panose="02020603050405020304" pitchFamily="18" charset="0"/>
                <a:cs typeface="Times New Roman" panose="02020603050405020304" pitchFamily="18" charset="0"/>
              </a:rPr>
              <a:t>). </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       </a:t>
            </a:r>
            <a:r>
              <a:rPr lang="ru-RU" sz="2000" dirty="0" smtClean="0">
                <a:solidFill>
                  <a:srgbClr val="1451DA"/>
                </a:solidFill>
                <a:latin typeface="Times New Roman" panose="02020603050405020304" pitchFamily="18" charset="0"/>
                <a:cs typeface="Times New Roman" panose="02020603050405020304" pitchFamily="18" charset="0"/>
              </a:rPr>
              <a:t>В </a:t>
            </a:r>
            <a:r>
              <a:rPr lang="ru-RU" sz="2000" dirty="0">
                <a:solidFill>
                  <a:srgbClr val="1451DA"/>
                </a:solidFill>
                <a:latin typeface="Times New Roman" panose="02020603050405020304" pitchFamily="18" charset="0"/>
                <a:cs typeface="Times New Roman" panose="02020603050405020304" pitchFamily="18" charset="0"/>
              </a:rPr>
              <a:t>то же время, по договорам, исполнение которых субъект учета вправе прекратить в одностороннем порядке без санкций, превышающих полученные экономические выгоды от исполнения договора, резерв по убыточным договорным обязательствам не формируется</a:t>
            </a:r>
            <a:r>
              <a:rPr lang="ru-RU" sz="2000" dirty="0" smtClean="0">
                <a:solidFill>
                  <a:srgbClr val="1451DA"/>
                </a:solidFill>
                <a:latin typeface="Times New Roman" panose="02020603050405020304" pitchFamily="18" charset="0"/>
                <a:cs typeface="Times New Roman" panose="02020603050405020304" pitchFamily="18" charset="0"/>
              </a:rPr>
              <a:t>.</a:t>
            </a:r>
          </a:p>
          <a:p>
            <a:endParaRPr lang="ru-RU" sz="2000" dirty="0">
              <a:latin typeface="Times New Roman" panose="02020603050405020304" pitchFamily="18" charset="0"/>
              <a:cs typeface="Times New Roman" panose="02020603050405020304" pitchFamily="18" charset="0"/>
            </a:endParaRPr>
          </a:p>
          <a:p>
            <a:r>
              <a:rPr lang="ru-RU" sz="2000" dirty="0" smtClean="0">
                <a:solidFill>
                  <a:srgbClr val="002060"/>
                </a:solidFill>
                <a:latin typeface="Times New Roman" panose="02020603050405020304" pitchFamily="18" charset="0"/>
                <a:cs typeface="Times New Roman" panose="02020603050405020304" pitchFamily="18" charset="0"/>
              </a:rPr>
              <a:t>      Указанный </a:t>
            </a:r>
            <a:r>
              <a:rPr lang="ru-RU" sz="2000" dirty="0">
                <a:solidFill>
                  <a:srgbClr val="002060"/>
                </a:solidFill>
                <a:latin typeface="Times New Roman" panose="02020603050405020304" pitchFamily="18" charset="0"/>
                <a:cs typeface="Times New Roman" panose="02020603050405020304" pitchFamily="18" charset="0"/>
              </a:rPr>
              <a:t>резерв также необходим в ситуации, когда ожидаемые экономические выгоды от использования недвижимости становятся меньше арендных платежей по договору.</a:t>
            </a:r>
          </a:p>
        </p:txBody>
      </p:sp>
      <p:sp>
        <p:nvSpPr>
          <p:cNvPr id="3" name="Номер слайда 2"/>
          <p:cNvSpPr>
            <a:spLocks noGrp="1"/>
          </p:cNvSpPr>
          <p:nvPr>
            <p:ph type="sldNum" sz="quarter" idx="12"/>
          </p:nvPr>
        </p:nvSpPr>
        <p:spPr/>
        <p:txBody>
          <a:bodyPr/>
          <a:lstStyle/>
          <a:p>
            <a:fld id="{8F1130D7-CCAA-4DC1-B1D2-F6A6867D1A42}" type="slidenum">
              <a:rPr lang="ru-RU" smtClean="0"/>
              <a:t>11</a:t>
            </a:fld>
            <a:endParaRPr lang="ru-RU"/>
          </a:p>
        </p:txBody>
      </p:sp>
    </p:spTree>
    <p:extLst>
      <p:ext uri="{BB962C8B-B14F-4D97-AF65-F5344CB8AC3E}">
        <p14:creationId xmlns:p14="http://schemas.microsoft.com/office/powerpoint/2010/main" val="26009435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2"/>
          <p:cNvSpPr txBox="1">
            <a:spLocks/>
          </p:cNvSpPr>
          <p:nvPr/>
        </p:nvSpPr>
        <p:spPr>
          <a:xfrm>
            <a:off x="1102895" y="1393673"/>
            <a:ext cx="10681391" cy="1932233"/>
          </a:xfrm>
          <a:prstGeom prst="roundRect">
            <a:avLst/>
          </a:prstGeom>
          <a:gradFill>
            <a:gsLst>
              <a:gs pos="90000">
                <a:schemeClr val="accent1">
                  <a:lumMod val="5000"/>
                  <a:lumOff val="95000"/>
                </a:schemeClr>
              </a:gs>
              <a:gs pos="100000">
                <a:schemeClr val="accent1">
                  <a:lumMod val="75000"/>
                </a:schemeClr>
              </a:gs>
            </a:gsLst>
            <a:path path="rect">
              <a:fillToRect l="50000" t="50000" r="50000" b="50000"/>
            </a:path>
          </a:gradFill>
          <a:ln w="38100">
            <a:solidFill>
              <a:schemeClr val="accent1">
                <a:lumMod val="50000"/>
              </a:schemeClr>
            </a:solidFill>
          </a:ln>
          <a:effectLst>
            <a:outerShdw blurRad="63500" sx="102000" sy="102000" algn="ctr"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sz="2400" b="1" dirty="0" smtClean="0"/>
              <a:t>           Резерв </a:t>
            </a:r>
            <a:r>
              <a:rPr lang="ru-RU" sz="2400" b="1" dirty="0"/>
              <a:t>на демонтаж и вывод основных средств из </a:t>
            </a:r>
            <a:r>
              <a:rPr lang="ru-RU" sz="2400" b="1" dirty="0" smtClean="0"/>
              <a:t>эксплуатации</a:t>
            </a:r>
          </a:p>
          <a:p>
            <a:pPr marL="0" indent="0">
              <a:buNone/>
            </a:pPr>
            <a:r>
              <a:rPr lang="ru-RU" sz="2400" b="1" dirty="0" smtClean="0"/>
              <a:t> </a:t>
            </a:r>
            <a:r>
              <a:rPr lang="ru-RU" sz="1800" dirty="0">
                <a:solidFill>
                  <a:schemeClr val="accent2">
                    <a:lumMod val="50000"/>
                  </a:schemeClr>
                </a:solidFill>
              </a:rPr>
              <a:t>- это обязанность по демонтажу и выводу объектов основных средств из эксплуатации, а также восстановление участка, на котором объект расположен, возникающая по договору купли-продажи, пользования, иному договору (соглашению), устанавливающему условия использования объекта имущества.</a:t>
            </a:r>
          </a:p>
        </p:txBody>
      </p:sp>
      <p:sp>
        <p:nvSpPr>
          <p:cNvPr id="3" name="Подзаголовок 2"/>
          <p:cNvSpPr txBox="1">
            <a:spLocks/>
          </p:cNvSpPr>
          <p:nvPr/>
        </p:nvSpPr>
        <p:spPr>
          <a:xfrm>
            <a:off x="1102896" y="3787250"/>
            <a:ext cx="10681391" cy="1815691"/>
          </a:xfrm>
          <a:prstGeom prst="roundRect">
            <a:avLst/>
          </a:prstGeom>
          <a:gradFill>
            <a:gsLst>
              <a:gs pos="92000">
                <a:schemeClr val="accent1">
                  <a:lumMod val="5000"/>
                  <a:lumOff val="95000"/>
                </a:schemeClr>
              </a:gs>
              <a:gs pos="100000">
                <a:schemeClr val="accent1">
                  <a:lumMod val="75000"/>
                </a:schemeClr>
              </a:gs>
            </a:gsLst>
            <a:path path="rect">
              <a:fillToRect l="50000" t="50000" r="50000" b="50000"/>
            </a:path>
          </a:gradFill>
          <a:ln w="38100">
            <a:solidFill>
              <a:schemeClr val="accent1">
                <a:lumMod val="50000"/>
              </a:schemeClr>
            </a:solidFill>
          </a:ln>
          <a:effectLst>
            <a:outerShdw blurRad="63500" sx="102000" sy="102000" algn="ctr"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sz="1800" dirty="0">
                <a:solidFill>
                  <a:schemeClr val="accent3">
                    <a:lumMod val="50000"/>
                  </a:schemeClr>
                </a:solidFill>
              </a:rPr>
              <a:t>Резерв на демонтаж и вывод основных средств из эксплуатации создается только при наличии в договоре купли-продажи (соглашении) обязательного условия, что при выводе основных средств из эксплуатации субъект учета этого имущества обязан осуществить его демонтаж и восстановить участок, на котором был расположен демонтируемый объект основных средств либо если такие затраты являются условием использования объекта.</a:t>
            </a:r>
          </a:p>
        </p:txBody>
      </p:sp>
      <p:sp>
        <p:nvSpPr>
          <p:cNvPr id="4" name="Номер слайда 3"/>
          <p:cNvSpPr>
            <a:spLocks noGrp="1"/>
          </p:cNvSpPr>
          <p:nvPr>
            <p:ph type="sldNum" sz="quarter" idx="12"/>
          </p:nvPr>
        </p:nvSpPr>
        <p:spPr/>
        <p:txBody>
          <a:bodyPr/>
          <a:lstStyle/>
          <a:p>
            <a:fld id="{8F1130D7-CCAA-4DC1-B1D2-F6A6867D1A42}" type="slidenum">
              <a:rPr lang="ru-RU" smtClean="0"/>
              <a:t>12</a:t>
            </a:fld>
            <a:endParaRPr lang="ru-RU"/>
          </a:p>
        </p:txBody>
      </p:sp>
    </p:spTree>
    <p:extLst>
      <p:ext uri="{BB962C8B-B14F-4D97-AF65-F5344CB8AC3E}">
        <p14:creationId xmlns:p14="http://schemas.microsoft.com/office/powerpoint/2010/main" val="41338149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
                                            <p:bg/>
                                          </p:spTgt>
                                        </p:tgtEl>
                                        <p:attrNameLst>
                                          <p:attrName>style.visibility</p:attrName>
                                        </p:attrNameLst>
                                      </p:cBhvr>
                                      <p:to>
                                        <p:strVal val="visible"/>
                                      </p:to>
                                    </p:set>
                                    <p:animEffect transition="in" filter="fade">
                                      <p:cBhvr>
                                        <p:cTn id="21" dur="500"/>
                                        <p:tgtEl>
                                          <p:spTgt spid="3">
                                            <p:bg/>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36777" y="181906"/>
            <a:ext cx="6096000" cy="783869"/>
          </a:xfrm>
          <a:prstGeom prst="rect">
            <a:avLst/>
          </a:prstGeom>
        </p:spPr>
        <p:txBody>
          <a:bodyPr>
            <a:spAutoFit/>
          </a:bodyPr>
          <a:lstStyle/>
          <a:p>
            <a:pPr algn="ctr">
              <a:lnSpc>
                <a:spcPct val="107000"/>
              </a:lnSpc>
              <a:spcAft>
                <a:spcPts val="5"/>
              </a:spcAft>
            </a:pPr>
            <a:r>
              <a:rPr lang="ru-RU" sz="2400" b="1" i="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Общие критерии признания резервов</a:t>
            </a:r>
            <a:endParaRPr lang="ru-RU" sz="2400" i="1" u="sng"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5"/>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1739153" y="1033024"/>
            <a:ext cx="10076329" cy="685059"/>
          </a:xfrm>
          <a:prstGeom prst="rect">
            <a:avLst/>
          </a:prstGeom>
        </p:spPr>
        <p:txBody>
          <a:bodyPr wrap="square">
            <a:spAutoFit/>
          </a:bodyPr>
          <a:lstStyle/>
          <a:p>
            <a:pPr indent="342265" algn="just">
              <a:lnSpc>
                <a:spcPct val="107000"/>
              </a:lnSpc>
              <a:spcAft>
                <a:spcPts val="0"/>
              </a:spcAft>
            </a:pPr>
            <a:r>
              <a:rPr lang="ru-RU" u="sng" dirty="0">
                <a:solidFill>
                  <a:srgbClr val="4646C5"/>
                </a:solidFill>
                <a:latin typeface="Times New Roman" panose="02020603050405020304" pitchFamily="18" charset="0"/>
                <a:ea typeface="Calibri" panose="020F0502020204030204" pitchFamily="34" charset="0"/>
                <a:cs typeface="Times New Roman" panose="02020603050405020304" pitchFamily="18" charset="0"/>
              </a:rPr>
              <a:t>В соответствии с </a:t>
            </a:r>
            <a:r>
              <a:rPr lang="ru-RU" u="sng" dirty="0" smtClean="0">
                <a:solidFill>
                  <a:srgbClr val="4646C5"/>
                </a:solidFill>
                <a:latin typeface="Times New Roman" panose="02020603050405020304" pitchFamily="18" charset="0"/>
                <a:ea typeface="Calibri" panose="020F0502020204030204" pitchFamily="34" charset="0"/>
                <a:cs typeface="Times New Roman" panose="02020603050405020304" pitchFamily="18" charset="0"/>
              </a:rPr>
              <a:t>п.9 </a:t>
            </a:r>
            <a:r>
              <a:rPr lang="ru-RU" u="sng" dirty="0">
                <a:solidFill>
                  <a:srgbClr val="4646C5"/>
                </a:solidFill>
                <a:latin typeface="Times New Roman" panose="02020603050405020304" pitchFamily="18" charset="0"/>
                <a:ea typeface="Calibri" panose="020F0502020204030204" pitchFamily="34" charset="0"/>
                <a:cs typeface="Times New Roman" panose="02020603050405020304" pitchFamily="18" charset="0"/>
              </a:rPr>
              <a:t>Стандарта выделяют общие критерии признания резервов. При этом они должны соблюдаться вне зависимости от вида формируемого резерва.</a:t>
            </a:r>
            <a:endParaRPr lang="ru-RU" sz="1400" u="sng" dirty="0">
              <a:solidFill>
                <a:srgbClr val="4646C5"/>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3525790018"/>
              </p:ext>
            </p:extLst>
          </p:nvPr>
        </p:nvGraphicFramePr>
        <p:xfrm>
          <a:off x="1389529" y="1891553"/>
          <a:ext cx="10165977" cy="29314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Прямоугольник 4"/>
          <p:cNvSpPr/>
          <p:nvPr/>
        </p:nvSpPr>
        <p:spPr>
          <a:xfrm>
            <a:off x="1515035" y="4823012"/>
            <a:ext cx="9475695" cy="400110"/>
          </a:xfrm>
          <a:prstGeom prst="rect">
            <a:avLst/>
          </a:prstGeom>
        </p:spPr>
        <p:txBody>
          <a:bodyPr wrap="square">
            <a:spAutoFit/>
          </a:bodyPr>
          <a:lstStyle/>
          <a:p>
            <a:r>
              <a:rPr lang="ru-RU" sz="2000" b="1" u="sng" dirty="0">
                <a:solidFill>
                  <a:srgbClr val="FF0000"/>
                </a:solidFill>
                <a:latin typeface="Times New Roman" panose="02020603050405020304" pitchFamily="18" charset="0"/>
                <a:ea typeface="Calibri" panose="020F0502020204030204" pitchFamily="34" charset="0"/>
              </a:rPr>
              <a:t>В случае, если хотя бы один из критериев не выполняется, резерв не создается.</a:t>
            </a:r>
            <a:endParaRPr lang="ru-RU" sz="2000" b="1" u="sng" dirty="0">
              <a:solidFill>
                <a:srgbClr val="FF0000"/>
              </a:solidFill>
            </a:endParaRPr>
          </a:p>
        </p:txBody>
      </p:sp>
      <p:sp>
        <p:nvSpPr>
          <p:cNvPr id="6" name="Прямоугольник 5"/>
          <p:cNvSpPr/>
          <p:nvPr/>
        </p:nvSpPr>
        <p:spPr>
          <a:xfrm>
            <a:off x="1703294" y="5306235"/>
            <a:ext cx="9852212" cy="400110"/>
          </a:xfrm>
          <a:prstGeom prst="rect">
            <a:avLst/>
          </a:prstGeom>
        </p:spPr>
        <p:txBody>
          <a:bodyPr wrap="square">
            <a:spAutoFit/>
          </a:bodyPr>
          <a:lstStyle/>
          <a:p>
            <a:r>
              <a:rPr lang="ru-RU" sz="2000" u="sng" dirty="0">
                <a:solidFill>
                  <a:srgbClr val="1451DA"/>
                </a:solidFill>
                <a:latin typeface="Times New Roman" panose="02020603050405020304" pitchFamily="18" charset="0"/>
                <a:ea typeface="Calibri" panose="020F0502020204030204" pitchFamily="34" charset="0"/>
              </a:rPr>
              <a:t>Вместе с тем, в Пояснительной записке указанная информация раскрывается.</a:t>
            </a:r>
            <a:endParaRPr lang="ru-RU" sz="2000" u="sng" dirty="0">
              <a:solidFill>
                <a:srgbClr val="1451DA"/>
              </a:solidFill>
            </a:endParaRPr>
          </a:p>
        </p:txBody>
      </p:sp>
      <p:sp>
        <p:nvSpPr>
          <p:cNvPr id="7" name="Прямоугольник 6"/>
          <p:cNvSpPr/>
          <p:nvPr/>
        </p:nvSpPr>
        <p:spPr>
          <a:xfrm>
            <a:off x="1389529" y="5781364"/>
            <a:ext cx="10165977" cy="646331"/>
          </a:xfrm>
          <a:prstGeom prst="rect">
            <a:avLst/>
          </a:prstGeom>
        </p:spPr>
        <p:txBody>
          <a:bodyPr wrap="square">
            <a:spAutoFit/>
          </a:bodyPr>
          <a:lstStyle/>
          <a:p>
            <a:r>
              <a:rPr lang="ru-RU" u="sng" dirty="0">
                <a:solidFill>
                  <a:schemeClr val="accent4">
                    <a:lumMod val="50000"/>
                  </a:schemeClr>
                </a:solidFill>
                <a:latin typeface="Times New Roman" panose="02020603050405020304" pitchFamily="18" charset="0"/>
                <a:ea typeface="Calibri" panose="020F0502020204030204" pitchFamily="34" charset="0"/>
              </a:rPr>
              <a:t>Суммы, которые невозможно обоснованно оценить и подтвердить, следует учитывать в качестве условных обязательств, а не резервов.</a:t>
            </a:r>
            <a:endParaRPr lang="ru-RU" u="sng" dirty="0">
              <a:solidFill>
                <a:schemeClr val="accent4">
                  <a:lumMod val="50000"/>
                </a:schemeClr>
              </a:solidFill>
            </a:endParaRPr>
          </a:p>
        </p:txBody>
      </p:sp>
      <p:sp>
        <p:nvSpPr>
          <p:cNvPr id="8" name="Номер слайда 7"/>
          <p:cNvSpPr>
            <a:spLocks noGrp="1"/>
          </p:cNvSpPr>
          <p:nvPr>
            <p:ph type="sldNum" sz="quarter" idx="12"/>
          </p:nvPr>
        </p:nvSpPr>
        <p:spPr/>
        <p:txBody>
          <a:bodyPr/>
          <a:lstStyle/>
          <a:p>
            <a:fld id="{8F1130D7-CCAA-4DC1-B1D2-F6A6867D1A42}" type="slidenum">
              <a:rPr lang="ru-RU" smtClean="0"/>
              <a:t>13</a:t>
            </a:fld>
            <a:endParaRPr lang="ru-RU"/>
          </a:p>
        </p:txBody>
      </p:sp>
    </p:spTree>
    <p:extLst>
      <p:ext uri="{BB962C8B-B14F-4D97-AF65-F5344CB8AC3E}">
        <p14:creationId xmlns:p14="http://schemas.microsoft.com/office/powerpoint/2010/main" val="41958965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256078" y="187370"/>
            <a:ext cx="4318746" cy="461665"/>
          </a:xfrm>
          <a:prstGeom prst="rect">
            <a:avLst/>
          </a:prstGeom>
        </p:spPr>
        <p:txBody>
          <a:bodyPr wrap="none">
            <a:spAutoFit/>
          </a:bodyPr>
          <a:lstStyle/>
          <a:p>
            <a:r>
              <a:rPr lang="ru-RU" sz="2400" b="1" u="sng" dirty="0">
                <a:solidFill>
                  <a:srgbClr val="7030A0"/>
                </a:solidFill>
                <a:latin typeface="Times New Roman" panose="02020603050405020304" pitchFamily="18" charset="0"/>
                <a:ea typeface="Calibri" panose="020F0502020204030204" pitchFamily="34" charset="0"/>
              </a:rPr>
              <a:t>Признание и оценка резервов</a:t>
            </a:r>
            <a:endParaRPr lang="ru-RU" sz="2400" u="sng" dirty="0">
              <a:solidFill>
                <a:srgbClr val="7030A0"/>
              </a:solidFill>
            </a:endParaRPr>
          </a:p>
        </p:txBody>
      </p:sp>
      <p:sp>
        <p:nvSpPr>
          <p:cNvPr id="3" name="Прямоугольник с двумя усеченными противолежащими углами 2"/>
          <p:cNvSpPr/>
          <p:nvPr/>
        </p:nvSpPr>
        <p:spPr>
          <a:xfrm>
            <a:off x="572454" y="1183341"/>
            <a:ext cx="11367247" cy="5585012"/>
          </a:xfrm>
          <a:prstGeom prst="snip2DiagRect">
            <a:avLst/>
          </a:prstGeom>
          <a:solidFill>
            <a:schemeClr val="accent4">
              <a:lumMod val="40000"/>
              <a:lumOff val="60000"/>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solidFill>
              </a:rPr>
              <a:t>            </a:t>
            </a:r>
            <a:r>
              <a:rPr lang="ru-RU" sz="2000" i="1" dirty="0" smtClean="0">
                <a:solidFill>
                  <a:srgbClr val="00B050"/>
                </a:solidFill>
              </a:rPr>
              <a:t>Резерв </a:t>
            </a:r>
            <a:r>
              <a:rPr lang="ru-RU" sz="2000" i="1" dirty="0">
                <a:solidFill>
                  <a:srgbClr val="00B050"/>
                </a:solidFill>
              </a:rPr>
              <a:t>признается в сумме, представляющей собой расчетно (документально) обоснованную оценку обязательства на отчетную дату либо на иную дату признания резерва, установленную в соответствии со </a:t>
            </a:r>
            <a:r>
              <a:rPr lang="ru-RU" sz="2000" i="1" dirty="0" smtClean="0">
                <a:solidFill>
                  <a:srgbClr val="00B050"/>
                </a:solidFill>
              </a:rPr>
              <a:t>Стандартом.</a:t>
            </a:r>
          </a:p>
          <a:p>
            <a:endParaRPr lang="ru-RU" sz="2000" i="1" dirty="0">
              <a:solidFill>
                <a:schemeClr val="tx1"/>
              </a:solidFill>
            </a:endParaRPr>
          </a:p>
          <a:p>
            <a:r>
              <a:rPr lang="ru-RU" sz="2000" i="1" dirty="0" smtClean="0">
                <a:solidFill>
                  <a:srgbClr val="0070C0"/>
                </a:solidFill>
              </a:rPr>
              <a:t>            Резервы </a:t>
            </a:r>
            <a:r>
              <a:rPr lang="ru-RU" sz="2000" i="1" dirty="0">
                <a:solidFill>
                  <a:srgbClr val="0070C0"/>
                </a:solidFill>
              </a:rPr>
              <a:t>подлежат обязательному дисконтированию, если предполагаемый срок исполнения обязательства, по которому сформирован резерв, превышает 12 месяцев после годовой отчетной даты</a:t>
            </a:r>
            <a:r>
              <a:rPr lang="ru-RU" sz="2000" i="1" dirty="0" smtClean="0">
                <a:solidFill>
                  <a:srgbClr val="0070C0"/>
                </a:solidFill>
              </a:rPr>
              <a:t>.</a:t>
            </a:r>
          </a:p>
          <a:p>
            <a:endParaRPr lang="ru-RU" sz="2000" i="1" dirty="0">
              <a:solidFill>
                <a:schemeClr val="tx1"/>
              </a:solidFill>
            </a:endParaRPr>
          </a:p>
          <a:p>
            <a:r>
              <a:rPr lang="ru-RU" sz="2000" i="1" dirty="0" smtClean="0">
                <a:solidFill>
                  <a:schemeClr val="tx1"/>
                </a:solidFill>
              </a:rPr>
              <a:t>            </a:t>
            </a:r>
            <a:r>
              <a:rPr lang="ru-RU" sz="2000" i="1" dirty="0" smtClean="0">
                <a:solidFill>
                  <a:srgbClr val="00B050"/>
                </a:solidFill>
              </a:rPr>
              <a:t>Сумма </a:t>
            </a:r>
            <a:r>
              <a:rPr lang="ru-RU" sz="2000" i="1" dirty="0">
                <a:solidFill>
                  <a:srgbClr val="00B050"/>
                </a:solidFill>
              </a:rPr>
              <a:t>резерва определяется с учетом дисконтирования его величины. В качестве ставки дисконтирования используется ключевая ставка Центрального банка Российской Федерации, действующая на отчетную дату, на которую составляется годовая бухгалтерская (финансовая) отчетность</a:t>
            </a:r>
            <a:r>
              <a:rPr lang="ru-RU" sz="2000" i="1" dirty="0" smtClean="0">
                <a:solidFill>
                  <a:srgbClr val="00B050"/>
                </a:solidFill>
              </a:rPr>
              <a:t>.</a:t>
            </a:r>
          </a:p>
          <a:p>
            <a:endParaRPr lang="ru-RU" sz="2000" i="1" dirty="0">
              <a:solidFill>
                <a:schemeClr val="tx1"/>
              </a:solidFill>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14</a:t>
            </a:fld>
            <a:endParaRPr lang="ru-RU"/>
          </a:p>
        </p:txBody>
      </p:sp>
    </p:spTree>
    <p:extLst>
      <p:ext uri="{BB962C8B-B14F-4D97-AF65-F5344CB8AC3E}">
        <p14:creationId xmlns:p14="http://schemas.microsoft.com/office/powerpoint/2010/main" val="26676979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016051645"/>
              </p:ext>
            </p:extLst>
          </p:nvPr>
        </p:nvGraphicFramePr>
        <p:xfrm>
          <a:off x="1978211" y="986118"/>
          <a:ext cx="9227671" cy="4677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12"/>
          </p:nvPr>
        </p:nvSpPr>
        <p:spPr/>
        <p:txBody>
          <a:bodyPr/>
          <a:lstStyle/>
          <a:p>
            <a:fld id="{8F1130D7-CCAA-4DC1-B1D2-F6A6867D1A42}" type="slidenum">
              <a:rPr lang="ru-RU" smtClean="0"/>
              <a:t>15</a:t>
            </a:fld>
            <a:endParaRPr lang="ru-RU"/>
          </a:p>
        </p:txBody>
      </p:sp>
    </p:spTree>
    <p:extLst>
      <p:ext uri="{BB962C8B-B14F-4D97-AF65-F5344CB8AC3E}">
        <p14:creationId xmlns:p14="http://schemas.microsoft.com/office/powerpoint/2010/main" val="33598308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36372" y="1766019"/>
            <a:ext cx="9968247" cy="1754326"/>
          </a:xfrm>
          <a:prstGeom prst="rect">
            <a:avLst/>
          </a:prstGeom>
        </p:spPr>
        <p:txBody>
          <a:bodyPr wrap="square">
            <a:spAutoFit/>
          </a:bodyPr>
          <a:lstStyle/>
          <a:p>
            <a:pPr indent="457200" algn="just"/>
            <a:r>
              <a:rPr lang="ru-RU" dirty="0">
                <a:solidFill>
                  <a:schemeClr val="tx2">
                    <a:lumMod val="75000"/>
                  </a:schemeClr>
                </a:solidFill>
                <a:latin typeface="Times New Roman" panose="02020603050405020304" pitchFamily="18" charset="0"/>
                <a:ea typeface="Calibri" panose="020F0502020204030204" pitchFamily="34" charset="0"/>
              </a:rPr>
              <a:t>В случае если при исполнении обязательства, по которому сформированы резервы, планируется поступление экономических выгод по встречным требованиям или требованиям к другим лицам, то такие требования признаются в бухгалтерском учете в качестве самостоятельных активов. При этом величина сформированного резерва в целях исполнения обязательства не должна быть менее величины указанных активов (величины планируемых поступлений экономических выгод).</a:t>
            </a:r>
            <a:endParaRPr lang="ru-RU" dirty="0">
              <a:solidFill>
                <a:schemeClr val="tx2">
                  <a:lumMod val="75000"/>
                </a:schemeClr>
              </a:solidFill>
            </a:endParaRPr>
          </a:p>
        </p:txBody>
      </p:sp>
      <p:sp>
        <p:nvSpPr>
          <p:cNvPr id="3" name="Прямоугольник 2"/>
          <p:cNvSpPr/>
          <p:nvPr/>
        </p:nvSpPr>
        <p:spPr>
          <a:xfrm>
            <a:off x="1236372" y="4287316"/>
            <a:ext cx="9968247" cy="923330"/>
          </a:xfrm>
          <a:prstGeom prst="rect">
            <a:avLst/>
          </a:prstGeom>
        </p:spPr>
        <p:txBody>
          <a:bodyPr wrap="square">
            <a:spAutoFit/>
          </a:bodyPr>
          <a:lstStyle/>
          <a:p>
            <a:pPr indent="457200" algn="just"/>
            <a:r>
              <a:rPr lang="ru-RU" dirty="0">
                <a:solidFill>
                  <a:schemeClr val="tx2">
                    <a:lumMod val="75000"/>
                  </a:schemeClr>
                </a:solidFill>
                <a:latin typeface="Times New Roman" panose="02020603050405020304" pitchFamily="18" charset="0"/>
                <a:ea typeface="Calibri" panose="020F0502020204030204" pitchFamily="34" charset="0"/>
              </a:rPr>
              <a:t>Обязанность субъекта учета, по которой он несет солидарную ответственность, признается резервом в той части, по которой исполнение обязательства, возникшего при наступлении ответственности, потребует выбытия активов субъекта учета.</a:t>
            </a:r>
            <a:endParaRPr lang="ru-RU" dirty="0">
              <a:solidFill>
                <a:schemeClr val="tx2">
                  <a:lumMod val="75000"/>
                </a:schemeClr>
              </a:solidFill>
            </a:endParaRPr>
          </a:p>
        </p:txBody>
      </p:sp>
      <p:cxnSp>
        <p:nvCxnSpPr>
          <p:cNvPr id="5" name="Прямая соединительная линия 4"/>
          <p:cNvCxnSpPr/>
          <p:nvPr/>
        </p:nvCxnSpPr>
        <p:spPr>
          <a:xfrm>
            <a:off x="1236372" y="1339403"/>
            <a:ext cx="9968247" cy="0"/>
          </a:xfrm>
          <a:prstGeom prst="line">
            <a:avLst/>
          </a:prstGeom>
          <a:ln w="44450" cmpd="dbl"/>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1236372" y="5716074"/>
            <a:ext cx="9968247" cy="0"/>
          </a:xfrm>
          <a:prstGeom prst="line">
            <a:avLst/>
          </a:prstGeom>
          <a:ln w="44450" cmpd="dbl"/>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1236372" y="3730580"/>
            <a:ext cx="9968247" cy="0"/>
          </a:xfrm>
          <a:prstGeom prst="line">
            <a:avLst/>
          </a:prstGeom>
          <a:ln w="44450" cmpd="dbl"/>
        </p:spPr>
        <p:style>
          <a:lnRef idx="1">
            <a:schemeClr val="accent1"/>
          </a:lnRef>
          <a:fillRef idx="0">
            <a:schemeClr val="accent1"/>
          </a:fillRef>
          <a:effectRef idx="0">
            <a:schemeClr val="accent1"/>
          </a:effectRef>
          <a:fontRef idx="minor">
            <a:schemeClr val="tx1"/>
          </a:fontRef>
        </p:style>
      </p:cxnSp>
      <p:sp>
        <p:nvSpPr>
          <p:cNvPr id="4" name="Номер слайда 3"/>
          <p:cNvSpPr>
            <a:spLocks noGrp="1"/>
          </p:cNvSpPr>
          <p:nvPr>
            <p:ph type="sldNum" sz="quarter" idx="12"/>
          </p:nvPr>
        </p:nvSpPr>
        <p:spPr/>
        <p:txBody>
          <a:bodyPr/>
          <a:lstStyle/>
          <a:p>
            <a:fld id="{8F1130D7-CCAA-4DC1-B1D2-F6A6867D1A42}" type="slidenum">
              <a:rPr lang="ru-RU" smtClean="0"/>
              <a:t>16</a:t>
            </a:fld>
            <a:endParaRPr lang="ru-RU"/>
          </a:p>
        </p:txBody>
      </p:sp>
    </p:spTree>
    <p:extLst>
      <p:ext uri="{BB962C8B-B14F-4D97-AF65-F5344CB8AC3E}">
        <p14:creationId xmlns:p14="http://schemas.microsoft.com/office/powerpoint/2010/main" val="6958194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3957478034"/>
              </p:ext>
            </p:extLst>
          </p:nvPr>
        </p:nvGraphicFramePr>
        <p:xfrm>
          <a:off x="1184857" y="1506828"/>
          <a:ext cx="10534918" cy="2485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3537396" y="602828"/>
            <a:ext cx="7873285" cy="1014380"/>
          </a:xfrm>
          <a:prstGeom prst="rect">
            <a:avLst/>
          </a:prstGeom>
        </p:spPr>
        <p:txBody>
          <a:bodyPr wrap="square">
            <a:spAutoFit/>
          </a:bodyPr>
          <a:lstStyle/>
          <a:p>
            <a:pPr indent="342265" algn="just">
              <a:lnSpc>
                <a:spcPct val="107000"/>
              </a:lnSpc>
              <a:spcAft>
                <a:spcPts val="0"/>
              </a:spcAft>
            </a:pPr>
            <a:r>
              <a:rPr lang="ru-RU" sz="2800" b="1" dirty="0">
                <a:solidFill>
                  <a:schemeClr val="accent6">
                    <a:lumMod val="50000"/>
                  </a:schemeClr>
                </a:solidFill>
                <a:latin typeface="Times New Roman" panose="02020603050405020304" pitchFamily="18" charset="0"/>
                <a:ea typeface="Calibri" panose="020F0502020204030204" pitchFamily="34" charset="0"/>
                <a:cs typeface="Times New Roman" panose="02020603050405020304" pitchFamily="18" charset="0"/>
              </a:rPr>
              <a:t>Резерв по претензиям, искам признается на основании предъявленных претензий, исков:</a:t>
            </a:r>
            <a:endParaRPr lang="ru-RU" sz="2800" b="1"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1184857" y="4237150"/>
            <a:ext cx="10534918" cy="2068195"/>
          </a:xfrm>
          <a:prstGeom prst="rect">
            <a:avLst/>
          </a:prstGeom>
        </p:spPr>
        <p:txBody>
          <a:bodyPr wrap="square">
            <a:spAutoFit/>
          </a:bodyPr>
          <a:lstStyle/>
          <a:p>
            <a:pPr indent="342265" algn="just">
              <a:lnSpc>
                <a:spcPct val="107000"/>
              </a:lnSpc>
              <a:spcAft>
                <a:spcPts val="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Резерв по претензиям, искам признается в полной сумме претензионных требований и исков</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В рамках формирования учетной политики субъект учета вправе установить особенности признания суммы резерва по претензиям, искам, например, с учетом экспертного мнения собственной юридической службы.</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Номер слайда 4"/>
          <p:cNvSpPr>
            <a:spLocks noGrp="1"/>
          </p:cNvSpPr>
          <p:nvPr>
            <p:ph type="sldNum" sz="quarter" idx="12"/>
          </p:nvPr>
        </p:nvSpPr>
        <p:spPr/>
        <p:txBody>
          <a:bodyPr/>
          <a:lstStyle/>
          <a:p>
            <a:fld id="{8F1130D7-CCAA-4DC1-B1D2-F6A6867D1A42}" type="slidenum">
              <a:rPr lang="ru-RU" smtClean="0"/>
              <a:t>17</a:t>
            </a:fld>
            <a:endParaRPr lang="ru-RU"/>
          </a:p>
        </p:txBody>
      </p:sp>
    </p:spTree>
    <p:extLst>
      <p:ext uri="{BB962C8B-B14F-4D97-AF65-F5344CB8AC3E}">
        <p14:creationId xmlns:p14="http://schemas.microsoft.com/office/powerpoint/2010/main" val="38960825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068946" y="4752304"/>
            <a:ext cx="10805375" cy="1944342"/>
          </a:xfrm>
          <a:prstGeom prst="rect">
            <a:avLst/>
          </a:prstGeom>
          <a:solidFill>
            <a:schemeClr val="accent2">
              <a:lumMod val="60000"/>
              <a:lumOff val="40000"/>
            </a:schemeClr>
          </a:solidFill>
          <a:ln>
            <a:solidFill>
              <a:schemeClr val="accent5">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1081825" y="3567448"/>
            <a:ext cx="10792496" cy="1017431"/>
          </a:xfrm>
          <a:prstGeom prst="rect">
            <a:avLst/>
          </a:prstGeom>
          <a:solidFill>
            <a:schemeClr val="accent2">
              <a:lumMod val="60000"/>
              <a:lumOff val="40000"/>
            </a:schemeClr>
          </a:solidFill>
          <a:ln>
            <a:solidFill>
              <a:schemeClr val="accent5">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068946" y="682581"/>
            <a:ext cx="10805375" cy="2743200"/>
          </a:xfrm>
          <a:prstGeom prst="rect">
            <a:avLst/>
          </a:prstGeom>
          <a:solidFill>
            <a:schemeClr val="accent2">
              <a:lumMod val="60000"/>
              <a:lumOff val="40000"/>
            </a:schemeClr>
          </a:solidFill>
          <a:ln>
            <a:solidFill>
              <a:schemeClr val="accent5">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2">
                  <a:lumMod val="40000"/>
                  <a:lumOff val="60000"/>
                </a:schemeClr>
              </a:solidFill>
            </a:endParaRPr>
          </a:p>
        </p:txBody>
      </p:sp>
      <p:sp>
        <p:nvSpPr>
          <p:cNvPr id="2" name="Прямоугольник 1"/>
          <p:cNvSpPr/>
          <p:nvPr/>
        </p:nvSpPr>
        <p:spPr>
          <a:xfrm>
            <a:off x="1184857" y="805931"/>
            <a:ext cx="10457645" cy="589071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indent="342265" algn="just">
              <a:lnSpc>
                <a:spcPct val="107000"/>
              </a:lnSpc>
              <a:spcAft>
                <a:spcPts val="0"/>
              </a:spcAft>
            </a:pPr>
            <a:r>
              <a:rPr lang="ru-RU" sz="2400" b="1" dirty="0">
                <a:latin typeface="Times New Roman" panose="02020603050405020304" pitchFamily="18" charset="0"/>
                <a:ea typeface="Calibri" panose="020F0502020204030204" pitchFamily="34" charset="0"/>
                <a:cs typeface="Times New Roman" panose="02020603050405020304" pitchFamily="18" charset="0"/>
              </a:rPr>
              <a:t>Резерв по претензиям, искам, предъявленным к публично-правовому образованию и удовлетворяемым за счет соответствующей казны, признается в бухгалтерском учете:</a:t>
            </a:r>
            <a:endParaRPr lang="ru-RU" sz="2400" b="1"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0"/>
              </a:spcAft>
              <a:buFontTx/>
              <a:buChar char="-"/>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в </a:t>
            </a:r>
            <a:r>
              <a:rPr lang="ru-RU" sz="2400" dirty="0">
                <a:latin typeface="Times New Roman" panose="02020603050405020304" pitchFamily="18" charset="0"/>
                <a:ea typeface="Calibri" panose="020F0502020204030204" pitchFamily="34" charset="0"/>
                <a:cs typeface="Times New Roman" panose="02020603050405020304" pitchFamily="18" charset="0"/>
              </a:rPr>
              <a:t>случае претензионного (досудебного) урегулирования предъявленных </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    требований;</a:t>
            </a:r>
            <a:endParaRPr lang="ru-RU" sz="24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0"/>
              </a:spcAft>
              <a:buFontTx/>
              <a:buChar char="-"/>
            </a:pP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и </a:t>
            </a:r>
            <a:r>
              <a:rPr lang="ru-RU" sz="2400" dirty="0">
                <a:latin typeface="Times New Roman" panose="02020603050405020304" pitchFamily="18" charset="0"/>
                <a:ea typeface="Calibri" panose="020F0502020204030204" pitchFamily="34" charset="0"/>
                <a:cs typeface="Times New Roman" panose="02020603050405020304" pitchFamily="18" charset="0"/>
              </a:rPr>
              <a:t>(или) при наличии оснований для обжалования судебного акта</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a:t>
            </a:r>
          </a:p>
          <a:p>
            <a:pPr marL="285750" indent="-285750" algn="just">
              <a:lnSpc>
                <a:spcPct val="107000"/>
              </a:lnSpc>
              <a:spcAft>
                <a:spcPts val="0"/>
              </a:spcAft>
              <a:buFontTx/>
              <a:buChar char="-"/>
            </a:pP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В ином случае, резерв не формируется, и обязательство признается по судебному акту (исполнительному документу</a:t>
            </a:r>
            <a:r>
              <a:rPr lang="ru-RU" sz="2400"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400" dirty="0">
              <a:latin typeface="Calibri" panose="020F0502020204030204" pitchFamily="34" charset="0"/>
              <a:ea typeface="Calibri" panose="020F0502020204030204" pitchFamily="34" charset="0"/>
              <a:cs typeface="Times New Roman" panose="02020603050405020304" pitchFamily="18" charset="0"/>
            </a:endParaRPr>
          </a:p>
          <a:p>
            <a:r>
              <a:rPr lang="ru-RU" sz="2400" dirty="0" smtClean="0">
                <a:latin typeface="Times New Roman" panose="02020603050405020304" pitchFamily="18" charset="0"/>
                <a:ea typeface="Calibri" panose="020F0502020204030204" pitchFamily="34" charset="0"/>
              </a:rPr>
              <a:t>      </a:t>
            </a:r>
            <a:r>
              <a:rPr lang="ru-RU" sz="2400" b="1" dirty="0" smtClean="0">
                <a:latin typeface="Times New Roman" panose="02020603050405020304" pitchFamily="18" charset="0"/>
                <a:ea typeface="Calibri" panose="020F0502020204030204" pitchFamily="34" charset="0"/>
              </a:rPr>
              <a:t>Резерв </a:t>
            </a:r>
            <a:r>
              <a:rPr lang="ru-RU" sz="2400" b="1" dirty="0">
                <a:latin typeface="Times New Roman" panose="02020603050405020304" pitchFamily="18" charset="0"/>
                <a:ea typeface="Calibri" panose="020F0502020204030204" pitchFamily="34" charset="0"/>
              </a:rPr>
              <a:t>по претензиям, искам признается в полной сумме претензионных требований и исков. </a:t>
            </a:r>
            <a:r>
              <a:rPr lang="ru-RU" sz="2400" dirty="0">
                <a:latin typeface="Times New Roman" panose="02020603050405020304" pitchFamily="18" charset="0"/>
                <a:ea typeface="Calibri" panose="020F0502020204030204" pitchFamily="34" charset="0"/>
              </a:rPr>
              <a:t>Однако в рамках формирования учетной политики субъект учета вправе установить особенности признания суммы резерва по претензиям, искам, например, с учетом экспертного мнения собственной юридической службы.</a:t>
            </a:r>
            <a:endParaRPr lang="ru-RU" sz="2400" dirty="0"/>
          </a:p>
        </p:txBody>
      </p:sp>
      <p:sp>
        <p:nvSpPr>
          <p:cNvPr id="6" name="Номер слайда 5"/>
          <p:cNvSpPr>
            <a:spLocks noGrp="1"/>
          </p:cNvSpPr>
          <p:nvPr>
            <p:ph type="sldNum" sz="quarter" idx="12"/>
          </p:nvPr>
        </p:nvSpPr>
        <p:spPr/>
        <p:txBody>
          <a:bodyPr/>
          <a:lstStyle/>
          <a:p>
            <a:fld id="{8F1130D7-CCAA-4DC1-B1D2-F6A6867D1A42}" type="slidenum">
              <a:rPr lang="ru-RU" smtClean="0"/>
              <a:t>18</a:t>
            </a:fld>
            <a:endParaRPr lang="ru-RU"/>
          </a:p>
        </p:txBody>
      </p:sp>
    </p:spTree>
    <p:extLst>
      <p:ext uri="{BB962C8B-B14F-4D97-AF65-F5344CB8AC3E}">
        <p14:creationId xmlns:p14="http://schemas.microsoft.com/office/powerpoint/2010/main" val="33222118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644730683"/>
              </p:ext>
            </p:extLst>
          </p:nvPr>
        </p:nvGraphicFramePr>
        <p:xfrm>
          <a:off x="901523" y="746975"/>
          <a:ext cx="11178861" cy="5236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576775" y="5114318"/>
            <a:ext cx="11183816" cy="1409617"/>
          </a:xfrm>
          <a:prstGeom prst="rect">
            <a:avLst/>
          </a:prstGeom>
        </p:spPr>
        <p:txBody>
          <a:bodyPr wrap="square">
            <a:spAutoFit/>
          </a:bodyPr>
          <a:lstStyle/>
          <a:p>
            <a:pPr indent="342265" algn="just">
              <a:lnSpc>
                <a:spcPct val="107000"/>
              </a:lnSpc>
              <a:spcAft>
                <a:spcPts val="0"/>
              </a:spcAft>
            </a:pPr>
            <a:r>
              <a:rPr lang="ru-RU" sz="20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Резерв по реструктуризации оценивается в сумме обязательств, возникающих вследствие реализации мероприятий по реструктуризации деятельности </a:t>
            </a:r>
            <a:r>
              <a:rPr lang="ru-RU" sz="2000" b="1" u="sng"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без учета обязательств, связанных с текущей деятельностью субъекта учета, в том числе обязательств по переподготовке и (или) перемещению персонала, не подлежащего сокращению</a:t>
            </a:r>
            <a:r>
              <a:rPr lang="ru-RU" sz="20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ru-RU" sz="20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19</a:t>
            </a:fld>
            <a:endParaRPr lang="ru-RU"/>
          </a:p>
        </p:txBody>
      </p:sp>
    </p:spTree>
    <p:extLst>
      <p:ext uri="{BB962C8B-B14F-4D97-AF65-F5344CB8AC3E}">
        <p14:creationId xmlns:p14="http://schemas.microsoft.com/office/powerpoint/2010/main" val="23276657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16732" y="1810190"/>
            <a:ext cx="10008972" cy="1200329"/>
          </a:xfrm>
          <a:prstGeom prst="rect">
            <a:avLst/>
          </a:prstGeom>
          <a:solidFill>
            <a:schemeClr val="accent6">
              <a:lumMod val="60000"/>
              <a:lumOff val="40000"/>
              <a:alpha val="66000"/>
            </a:schemeClr>
          </a:solidFill>
          <a:ln w="31750">
            <a:solidFill>
              <a:schemeClr val="accent6">
                <a:lumMod val="50000"/>
              </a:schemeClr>
            </a:solidFill>
          </a:ln>
        </p:spPr>
        <p:txBody>
          <a:bodyPr wrap="square">
            <a:spAutoFit/>
          </a:bodyPr>
          <a:lstStyle/>
          <a:p>
            <a:r>
              <a:rPr lang="ru-RU" dirty="0">
                <a:latin typeface="Times New Roman" panose="02020603050405020304" pitchFamily="18" charset="0"/>
                <a:ea typeface="Calibri" panose="020F0502020204030204" pitchFamily="34" charset="0"/>
              </a:rPr>
              <a:t>Стандарт устанавливает порядок признания и оценки резервов, раскрытия информации о резервах, об условных обязательствах и условных активах в бухгалтерской (финансовой) отчетности государственных (муниципальных) бюджетных и автономных учреждений, в бюджетной отчетности</a:t>
            </a:r>
            <a:endParaRPr lang="ru-RU" dirty="0"/>
          </a:p>
        </p:txBody>
      </p:sp>
      <p:sp>
        <p:nvSpPr>
          <p:cNvPr id="3" name="Прямоугольник 2"/>
          <p:cNvSpPr/>
          <p:nvPr/>
        </p:nvSpPr>
        <p:spPr>
          <a:xfrm>
            <a:off x="1516732" y="3744585"/>
            <a:ext cx="10008972" cy="981423"/>
          </a:xfrm>
          <a:prstGeom prst="rect">
            <a:avLst/>
          </a:prstGeom>
          <a:solidFill>
            <a:schemeClr val="accent4">
              <a:lumMod val="60000"/>
              <a:lumOff val="40000"/>
              <a:alpha val="68000"/>
            </a:schemeClr>
          </a:solidFill>
          <a:ln w="31750">
            <a:solidFill>
              <a:schemeClr val="accent4">
                <a:lumMod val="75000"/>
              </a:schemeClr>
            </a:solidFill>
          </a:ln>
        </p:spPr>
        <p:txBody>
          <a:bodyPr wrap="square">
            <a:spAutoFit/>
          </a:bodyPr>
          <a:lstStyle/>
          <a:p>
            <a:pPr indent="342900" algn="just">
              <a:lnSpc>
                <a:spcPct val="107000"/>
              </a:lnSpc>
              <a:spcAft>
                <a:spcPts val="5"/>
              </a:spcAft>
            </a:pPr>
            <a:r>
              <a:rPr lang="ru-RU" dirty="0">
                <a:latin typeface="Times New Roman" panose="02020603050405020304" pitchFamily="18" charset="0"/>
                <a:ea typeface="Calibri" panose="020F0502020204030204" pitchFamily="34" charset="0"/>
                <a:cs typeface="Times New Roman" panose="02020603050405020304" pitchFamily="18" charset="0"/>
              </a:rPr>
              <a:t>Стандарт разработан в целях обеспечения единства системы требований к ведению бюджетного (бухгалтерского) учета и формированию информации об объектах бухгалтерского учета, бухгалтерской (финансовой) отчетности.</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2</a:t>
            </a:fld>
            <a:endParaRPr lang="ru-RU"/>
          </a:p>
        </p:txBody>
      </p:sp>
    </p:spTree>
    <p:extLst>
      <p:ext uri="{BB962C8B-B14F-4D97-AF65-F5344CB8AC3E}">
        <p14:creationId xmlns:p14="http://schemas.microsoft.com/office/powerpoint/2010/main" val="12265299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55077" y="1193894"/>
            <a:ext cx="10255347" cy="863250"/>
          </a:xfrm>
          <a:prstGeom prst="rect">
            <a:avLst/>
          </a:prstGeom>
          <a:solidFill>
            <a:srgbClr val="7030A0">
              <a:alpha val="6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indent="342265" algn="just">
              <a:lnSpc>
                <a:spcPct val="107000"/>
              </a:lnSpc>
              <a:spcAft>
                <a:spcPts val="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В расчет резерва по реструктуризации включаются только дополнительные затраты, непосредственно связанные с реструктуризацией.</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3" name="Схема 2"/>
          <p:cNvGraphicFramePr/>
          <p:nvPr>
            <p:extLst>
              <p:ext uri="{D42A27DB-BD31-4B8C-83A1-F6EECF244321}">
                <p14:modId xmlns:p14="http://schemas.microsoft.com/office/powerpoint/2010/main" val="2043199578"/>
              </p:ext>
            </p:extLst>
          </p:nvPr>
        </p:nvGraphicFramePr>
        <p:xfrm>
          <a:off x="239151" y="2602523"/>
          <a:ext cx="11563642" cy="4023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Прямоугольник 3"/>
          <p:cNvSpPr/>
          <p:nvPr/>
        </p:nvSpPr>
        <p:spPr>
          <a:xfrm>
            <a:off x="618977" y="2453424"/>
            <a:ext cx="11183815" cy="882678"/>
          </a:xfrm>
          <a:prstGeom prst="rect">
            <a:avLst/>
          </a:prstGeom>
        </p:spPr>
        <p:txBody>
          <a:bodyPr wrap="square">
            <a:spAutoFit/>
          </a:bodyPr>
          <a:lstStyle/>
          <a:p>
            <a:pPr indent="342265" algn="ctr">
              <a:lnSpc>
                <a:spcPct val="107000"/>
              </a:lnSpc>
              <a:spcAft>
                <a:spcPts val="0"/>
              </a:spcAft>
            </a:pPr>
            <a:r>
              <a:rPr lang="ru-RU" sz="2400" b="1" dirty="0">
                <a:solidFill>
                  <a:srgbClr val="A50021"/>
                </a:solidFill>
                <a:latin typeface="Times New Roman" panose="02020603050405020304" pitchFamily="18" charset="0"/>
                <a:ea typeface="Calibri" panose="020F0502020204030204" pitchFamily="34" charset="0"/>
                <a:cs typeface="Times New Roman" panose="02020603050405020304" pitchFamily="18" charset="0"/>
              </a:rPr>
              <a:t>В то же время в расчет резерва по реструктуризации не могут быть включены:</a:t>
            </a:r>
            <a:endParaRPr lang="ru-RU" sz="2400" b="1" dirty="0">
              <a:solidFill>
                <a:srgbClr val="A5002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Номер слайда 4"/>
          <p:cNvSpPr>
            <a:spLocks noGrp="1"/>
          </p:cNvSpPr>
          <p:nvPr>
            <p:ph type="sldNum" sz="quarter" idx="12"/>
          </p:nvPr>
        </p:nvSpPr>
        <p:spPr/>
        <p:txBody>
          <a:bodyPr/>
          <a:lstStyle/>
          <a:p>
            <a:fld id="{8F1130D7-CCAA-4DC1-B1D2-F6A6867D1A42}" type="slidenum">
              <a:rPr lang="ru-RU" smtClean="0"/>
              <a:t>20</a:t>
            </a:fld>
            <a:endParaRPr lang="ru-RU"/>
          </a:p>
        </p:txBody>
      </p:sp>
    </p:spTree>
    <p:extLst>
      <p:ext uri="{BB962C8B-B14F-4D97-AF65-F5344CB8AC3E}">
        <p14:creationId xmlns:p14="http://schemas.microsoft.com/office/powerpoint/2010/main" val="15647466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txBox="1">
            <a:spLocks/>
          </p:cNvSpPr>
          <p:nvPr/>
        </p:nvSpPr>
        <p:spPr>
          <a:xfrm>
            <a:off x="245715" y="946301"/>
            <a:ext cx="11564410" cy="5718516"/>
          </a:xfrm>
          <a:prstGeom prst="roundRect">
            <a:avLst/>
          </a:prstGeom>
          <a:gradFill>
            <a:gsLst>
              <a:gs pos="85000">
                <a:schemeClr val="accent1">
                  <a:lumMod val="5000"/>
                  <a:lumOff val="95000"/>
                </a:schemeClr>
              </a:gs>
              <a:gs pos="100000">
                <a:schemeClr val="accent4">
                  <a:lumMod val="75000"/>
                </a:schemeClr>
              </a:gs>
            </a:gsLst>
            <a:path path="rect">
              <a:fillToRect l="50000" t="50000" r="50000" b="50000"/>
            </a:path>
          </a:gradFill>
          <a:ln w="38100">
            <a:solidFill>
              <a:srgbClr val="D28EB6"/>
            </a:solidFill>
          </a:ln>
          <a:effectLst>
            <a:outerShdw blurRad="63500" sx="102000" sy="102000" algn="ctr"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endParaRPr lang="ru-RU" sz="1800" b="1" dirty="0">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721217" y="1456473"/>
            <a:ext cx="10599313" cy="4834400"/>
          </a:xfrm>
          <a:prstGeom prst="rect">
            <a:avLst/>
          </a:prstGeom>
        </p:spPr>
        <p:txBody>
          <a:bodyPr wrap="square">
            <a:spAutoFit/>
          </a:bodyPr>
          <a:lstStyle/>
          <a:p>
            <a:pPr indent="342265" algn="just">
              <a:lnSpc>
                <a:spcPct val="107000"/>
              </a:lnSpc>
              <a:spcAft>
                <a:spcPts val="0"/>
              </a:spcAft>
            </a:pPr>
            <a:r>
              <a:rPr lang="ru-RU" sz="2400" u="sng"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Резерв по гарантийному ремонту </a:t>
            </a:r>
            <a:r>
              <a:rPr lang="ru-RU" sz="2400"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признается в момент передачи работ, услуг, товаров заказчику (покупателю) на условиях осуществления согласно договору гарантийного ремонта и текущего обслуживания, осуществляемых субъектом учета по требованию заказчиков (покупателей) (на основании предъявленных заказчиком (покупателем) претензий</a:t>
            </a:r>
            <a:r>
              <a:rPr lang="ru-RU" sz="2400" dirty="0" smtClean="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400" dirty="0">
                <a:solidFill>
                  <a:schemeClr val="accent5">
                    <a:lumMod val="50000"/>
                  </a:schemeClr>
                </a:solidFill>
                <a:latin typeface="Times New Roman" panose="02020603050405020304" pitchFamily="18" charset="0"/>
                <a:ea typeface="Calibri" panose="020F0502020204030204" pitchFamily="34" charset="0"/>
                <a:cs typeface="Times New Roman" panose="02020603050405020304" pitchFamily="18" charset="0"/>
              </a:rPr>
              <a:t>Порядок расчета резерва по гарантийному ремонту устанавливается субъектом учета самостоятельно в рамках формирования его учетной политики</a:t>
            </a:r>
            <a:r>
              <a:rPr lang="ru-RU" sz="2400" dirty="0" smtClean="0">
                <a:solidFill>
                  <a:schemeClr val="accent5">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400"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400"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Резерв создается один - общий для всех видов товаров, работ, услуг, по которым имеются гарантийные обязательства.</a:t>
            </a:r>
            <a:endParaRPr lang="ru-RU" sz="24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21</a:t>
            </a:fld>
            <a:endParaRPr lang="ru-RU"/>
          </a:p>
        </p:txBody>
      </p:sp>
    </p:spTree>
    <p:extLst>
      <p:ext uri="{BB962C8B-B14F-4D97-AF65-F5344CB8AC3E}">
        <p14:creationId xmlns:p14="http://schemas.microsoft.com/office/powerpoint/2010/main" val="31894735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2839114728"/>
              </p:ext>
            </p:extLst>
          </p:nvPr>
        </p:nvGraphicFramePr>
        <p:xfrm>
          <a:off x="785611" y="1133341"/>
          <a:ext cx="11088710" cy="54606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Номер слайда 1"/>
          <p:cNvSpPr>
            <a:spLocks noGrp="1"/>
          </p:cNvSpPr>
          <p:nvPr>
            <p:ph type="sldNum" sz="quarter" idx="12"/>
          </p:nvPr>
        </p:nvSpPr>
        <p:spPr/>
        <p:txBody>
          <a:bodyPr/>
          <a:lstStyle/>
          <a:p>
            <a:fld id="{8F1130D7-CCAA-4DC1-B1D2-F6A6867D1A42}" type="slidenum">
              <a:rPr lang="ru-RU" smtClean="0"/>
              <a:t>22</a:t>
            </a:fld>
            <a:endParaRPr lang="ru-RU"/>
          </a:p>
        </p:txBody>
      </p:sp>
    </p:spTree>
    <p:extLst>
      <p:ext uri="{BB962C8B-B14F-4D97-AF65-F5344CB8AC3E}">
        <p14:creationId xmlns:p14="http://schemas.microsoft.com/office/powerpoint/2010/main" val="2133963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349657623"/>
              </p:ext>
            </p:extLst>
          </p:nvPr>
        </p:nvGraphicFramePr>
        <p:xfrm>
          <a:off x="295223" y="734096"/>
          <a:ext cx="11552349" cy="59018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Прямоугольник 13"/>
          <p:cNvSpPr/>
          <p:nvPr/>
        </p:nvSpPr>
        <p:spPr>
          <a:xfrm>
            <a:off x="180305" y="1347822"/>
            <a:ext cx="11397802" cy="468077"/>
          </a:xfrm>
          <a:prstGeom prst="rect">
            <a:avLst/>
          </a:prstGeom>
        </p:spPr>
        <p:txBody>
          <a:bodyPr wrap="square">
            <a:spAutoFit/>
          </a:bodyPr>
          <a:lstStyle/>
          <a:p>
            <a:pPr indent="342265" algn="just">
              <a:lnSpc>
                <a:spcPct val="107000"/>
              </a:lnSpc>
              <a:spcAft>
                <a:spcPts val="0"/>
              </a:spcAft>
            </a:pPr>
            <a:r>
              <a:rPr lang="ru-RU" sz="2400" b="1"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Резерв на демонтаж и вывод основных средств из эксплуатации признается:</a:t>
            </a:r>
            <a:endParaRPr lang="ru-RU" sz="24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Номер слайда 2"/>
          <p:cNvSpPr>
            <a:spLocks noGrp="1"/>
          </p:cNvSpPr>
          <p:nvPr>
            <p:ph type="sldNum" sz="quarter" idx="12"/>
          </p:nvPr>
        </p:nvSpPr>
        <p:spPr/>
        <p:txBody>
          <a:bodyPr/>
          <a:lstStyle/>
          <a:p>
            <a:fld id="{8F1130D7-CCAA-4DC1-B1D2-F6A6867D1A42}" type="slidenum">
              <a:rPr lang="ru-RU" smtClean="0"/>
              <a:t>23</a:t>
            </a:fld>
            <a:endParaRPr lang="ru-RU"/>
          </a:p>
        </p:txBody>
      </p:sp>
    </p:spTree>
    <p:extLst>
      <p:ext uri="{BB962C8B-B14F-4D97-AF65-F5344CB8AC3E}">
        <p14:creationId xmlns:p14="http://schemas.microsoft.com/office/powerpoint/2010/main" val="33754521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txBox="1">
            <a:spLocks/>
          </p:cNvSpPr>
          <p:nvPr/>
        </p:nvSpPr>
        <p:spPr>
          <a:xfrm>
            <a:off x="490414" y="894786"/>
            <a:ext cx="11564410" cy="5718516"/>
          </a:xfrm>
          <a:prstGeom prst="roundRect">
            <a:avLst/>
          </a:prstGeom>
          <a:gradFill>
            <a:gsLst>
              <a:gs pos="85000">
                <a:schemeClr val="accent1">
                  <a:lumMod val="5000"/>
                  <a:lumOff val="95000"/>
                </a:schemeClr>
              </a:gs>
              <a:gs pos="100000">
                <a:srgbClr val="AD4583"/>
              </a:gs>
            </a:gsLst>
            <a:path path="rect">
              <a:fillToRect l="50000" t="50000" r="50000" b="50000"/>
            </a:path>
          </a:gradFill>
          <a:ln w="38100">
            <a:solidFill>
              <a:srgbClr val="D28EB6"/>
            </a:solidFill>
          </a:ln>
          <a:effectLst>
            <a:outerShdw blurRad="63500" sx="102000" sy="102000" algn="ctr"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endParaRPr lang="ru-RU" sz="1800" b="1" dirty="0">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862883" y="1719819"/>
            <a:ext cx="10689465" cy="4109715"/>
          </a:xfrm>
          <a:prstGeom prst="rect">
            <a:avLst/>
          </a:prstGeom>
        </p:spPr>
        <p:txBody>
          <a:bodyPr wrap="square">
            <a:spAutoFit/>
          </a:bodyPr>
          <a:lstStyle/>
          <a:p>
            <a:pPr indent="342265" algn="just">
              <a:lnSpc>
                <a:spcPct val="107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Одновременно с резервом на демонтаж и вывод основных средств из эксплуатации субъектом учета признаются в составе объектов учета нефинансовых активов </a:t>
            </a:r>
            <a:r>
              <a:rPr lang="ru-RU" u="sng" dirty="0" smtClean="0">
                <a:latin typeface="Times New Roman" panose="02020603050405020304" pitchFamily="18" charset="0"/>
                <a:ea typeface="Calibri" panose="020F0502020204030204" pitchFamily="34" charset="0"/>
                <a:cs typeface="Times New Roman" panose="02020603050405020304" pitchFamily="18" charset="0"/>
              </a:rPr>
              <a:t>будущие расходы на демонтаж и вывод основных средств из эксплуатации</a:t>
            </a:r>
            <a:r>
              <a:rPr lang="ru-RU" dirty="0" smtClean="0">
                <a:latin typeface="Times New Roman" panose="02020603050405020304" pitchFamily="18" charset="0"/>
                <a:ea typeface="Calibri" panose="020F0502020204030204" pitchFamily="34" charset="0"/>
                <a:cs typeface="Times New Roman" panose="02020603050405020304" pitchFamily="18" charset="0"/>
              </a:rPr>
              <a:t> </a:t>
            </a:r>
            <a:r>
              <a:rPr lang="ru-RU"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(Дт 0 106 ХХ 310 Кт 0 401 60 310)</a:t>
            </a:r>
            <a:r>
              <a:rPr lang="ru-RU"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1400" dirty="0" smtClean="0">
              <a:latin typeface="Calibri" panose="020F0502020204030204" pitchFamily="34"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Будущие </a:t>
            </a:r>
            <a:r>
              <a:rPr lang="ru-RU" dirty="0">
                <a:latin typeface="Times New Roman" panose="02020603050405020304" pitchFamily="18" charset="0"/>
                <a:ea typeface="Calibri" panose="020F0502020204030204" pitchFamily="34" charset="0"/>
                <a:cs typeface="Times New Roman" panose="02020603050405020304" pitchFamily="18" charset="0"/>
              </a:rPr>
              <a:t>расходы на демонтаж и вывод основных средств из эксплуатации относятся на расходы (на уменьшение финансового результата) текущего периода </a:t>
            </a:r>
            <a:r>
              <a:rPr lang="ru-RU" u="sng" dirty="0">
                <a:latin typeface="Times New Roman" panose="02020603050405020304" pitchFamily="18" charset="0"/>
                <a:ea typeface="Calibri" panose="020F0502020204030204" pitchFamily="34" charset="0"/>
                <a:cs typeface="Times New Roman" panose="02020603050405020304" pitchFamily="18" charset="0"/>
              </a:rPr>
              <a:t>равномерно в течение срока полезного использования основного средства</a:t>
            </a:r>
            <a:r>
              <a:rPr lang="ru-RU" dirty="0">
                <a:latin typeface="Times New Roman" panose="02020603050405020304" pitchFamily="18" charset="0"/>
                <a:ea typeface="Calibri" panose="020F0502020204030204" pitchFamily="34" charset="0"/>
                <a:cs typeface="Times New Roman" panose="02020603050405020304" pitchFamily="18" charset="0"/>
              </a:rPr>
              <a:t>, в отношении которого признан резерв на демонтаж и вывод основных средств из эксплуатации </a:t>
            </a:r>
            <a:r>
              <a:rPr lang="ru-RU"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(Дт 0 401 20 271 Кт 0 104 XX 411</a:t>
            </a:r>
            <a:r>
              <a:rPr lang="ru-RU"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a:t>
            </a:r>
            <a:r>
              <a:rPr lang="ru-RU"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Резерв на демонтаж и вывод основных средств из эксплуатации </a:t>
            </a:r>
            <a:r>
              <a:rPr lang="ru-RU" u="sng" dirty="0">
                <a:latin typeface="Times New Roman" panose="02020603050405020304" pitchFamily="18" charset="0"/>
                <a:ea typeface="Calibri" panose="020F0502020204030204" pitchFamily="34" charset="0"/>
                <a:cs typeface="Times New Roman" panose="02020603050405020304" pitchFamily="18" charset="0"/>
              </a:rPr>
              <a:t>списывается в случае изменения условий использования объекта основных средств</a:t>
            </a:r>
            <a:r>
              <a:rPr lang="ru-RU" dirty="0">
                <a:latin typeface="Times New Roman" panose="02020603050405020304" pitchFamily="18" charset="0"/>
                <a:ea typeface="Calibri" panose="020F0502020204030204" pitchFamily="34" charset="0"/>
                <a:cs typeface="Times New Roman" panose="02020603050405020304" pitchFamily="18" charset="0"/>
              </a:rPr>
              <a:t>, предусмотренных договором купли-продажи, пользования, иным договором (соглашением), в результате которого у субъекта учета более не возникает обязанность по осуществлению расходов на демонтаж и (или) вывод объекта основных средств из эксплуатации, а также по восстановлению участка, на котором данный объект расположен.</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24</a:t>
            </a:fld>
            <a:endParaRPr lang="ru-RU"/>
          </a:p>
        </p:txBody>
      </p:sp>
    </p:spTree>
    <p:extLst>
      <p:ext uri="{BB962C8B-B14F-4D97-AF65-F5344CB8AC3E}">
        <p14:creationId xmlns:p14="http://schemas.microsoft.com/office/powerpoint/2010/main" val="2002122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75532" y="423861"/>
            <a:ext cx="4487832" cy="461665"/>
          </a:xfrm>
          <a:prstGeom prst="rect">
            <a:avLst/>
          </a:prstGeom>
        </p:spPr>
        <p:txBody>
          <a:bodyPr wrap="none">
            <a:spAutoFit/>
          </a:bodyPr>
          <a:lstStyle/>
          <a:p>
            <a:r>
              <a:rPr lang="ru-RU" sz="2400" b="1" u="sng" dirty="0">
                <a:solidFill>
                  <a:srgbClr val="C00000"/>
                </a:solidFill>
                <a:latin typeface="Times New Roman" panose="02020603050405020304" pitchFamily="18" charset="0"/>
                <a:ea typeface="Calibri" panose="020F0502020204030204" pitchFamily="34" charset="0"/>
              </a:rPr>
              <a:t>Последующая оценка резервов</a:t>
            </a:r>
            <a:endParaRPr lang="ru-RU" sz="2400" u="sng" dirty="0">
              <a:solidFill>
                <a:srgbClr val="C00000"/>
              </a:solidFill>
            </a:endParaRPr>
          </a:p>
        </p:txBody>
      </p:sp>
      <p:graphicFrame>
        <p:nvGraphicFramePr>
          <p:cNvPr id="3" name="Схема 2"/>
          <p:cNvGraphicFramePr/>
          <p:nvPr>
            <p:extLst>
              <p:ext uri="{D42A27DB-BD31-4B8C-83A1-F6EECF244321}">
                <p14:modId xmlns:p14="http://schemas.microsoft.com/office/powerpoint/2010/main" val="1769971581"/>
              </p:ext>
            </p:extLst>
          </p:nvPr>
        </p:nvGraphicFramePr>
        <p:xfrm>
          <a:off x="1146801" y="1028759"/>
          <a:ext cx="1081767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fld id="{8F1130D7-CCAA-4DC1-B1D2-F6A6867D1A42}" type="slidenum">
              <a:rPr lang="ru-RU" smtClean="0"/>
              <a:t>25</a:t>
            </a:fld>
            <a:endParaRPr lang="ru-RU"/>
          </a:p>
        </p:txBody>
      </p:sp>
    </p:spTree>
    <p:extLst>
      <p:ext uri="{BB962C8B-B14F-4D97-AF65-F5344CB8AC3E}">
        <p14:creationId xmlns:p14="http://schemas.microsoft.com/office/powerpoint/2010/main" val="8348191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2197" y="1279238"/>
            <a:ext cx="10986868" cy="5339219"/>
          </a:xfrm>
          <a:prstGeom prst="rect">
            <a:avLst/>
          </a:prstGeom>
          <a:gradFill flip="none" rotWithShape="1">
            <a:gsLst>
              <a:gs pos="21000">
                <a:schemeClr val="accent1">
                  <a:lumMod val="5000"/>
                  <a:lumOff val="95000"/>
                </a:schemeClr>
              </a:gs>
              <a:gs pos="96000">
                <a:schemeClr val="bg1">
                  <a:lumMod val="85000"/>
                </a:schemeClr>
              </a:gs>
              <a:gs pos="100000">
                <a:srgbClr val="FFFF00"/>
              </a:gs>
            </a:gsLst>
            <a:path path="shape">
              <a:fillToRect l="50000" t="50000" r="50000" b="50000"/>
            </a:path>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indent="342265" algn="just">
              <a:lnSpc>
                <a:spcPct val="107000"/>
              </a:lnSpc>
              <a:spcAft>
                <a:spcPts val="0"/>
              </a:spcAft>
            </a:pPr>
            <a:endParaRPr lang="ru-RU" sz="2000" dirty="0" smtClean="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Изменения </a:t>
            </a:r>
            <a:r>
              <a:rPr lang="ru-RU" sz="2000" dirty="0">
                <a:latin typeface="Times New Roman" panose="02020603050405020304" pitchFamily="18" charset="0"/>
                <a:ea typeface="Calibri" panose="020F0502020204030204" pitchFamily="34" charset="0"/>
                <a:cs typeface="Times New Roman" panose="02020603050405020304" pitchFamily="18" charset="0"/>
              </a:rPr>
              <a:t>в стоимостной оценке резерва на демонтаж и вывод основных средств из эксплуатации, не связанные с приближением срока исполнения обязательства, относятся на </a:t>
            </a:r>
            <a:r>
              <a:rPr lang="ru-RU" sz="2000" u="sng" dirty="0">
                <a:latin typeface="Times New Roman" panose="02020603050405020304" pitchFamily="18" charset="0"/>
                <a:ea typeface="Calibri" panose="020F0502020204030204" pitchFamily="34" charset="0"/>
                <a:cs typeface="Times New Roman" panose="02020603050405020304" pitchFamily="18" charset="0"/>
              </a:rPr>
              <a:t>увеличение или уменьшение стоимости будущих расходов </a:t>
            </a:r>
            <a:r>
              <a:rPr lang="ru-RU" sz="2000" dirty="0">
                <a:latin typeface="Times New Roman" panose="02020603050405020304" pitchFamily="18" charset="0"/>
                <a:ea typeface="Calibri" panose="020F0502020204030204" pitchFamily="34" charset="0"/>
                <a:cs typeface="Times New Roman" panose="02020603050405020304" pitchFamily="18" charset="0"/>
              </a:rPr>
              <a:t>на демонтаж и вывод основных средств из эксплуатации (Дт 0 106 XX 310 Кт 0 401 60 310</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smtClean="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2000" dirty="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rPr>
              <a:t>Стоимостная оценка дисконтированных резервов определяется с учетом ее увеличения в связи с приближением срока исполнения обязательств. Указанное увеличение признается в качестве процентного расхода текущего периода (Дт 0 401 20 234 Кт 0 401 60 234</a:t>
            </a:r>
            <a:r>
              <a:rPr lang="ru-RU" sz="2000" dirty="0" smtClean="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Стоимостная оценка дисконтированных резервов пересчитывается в связи с изменением ставки дисконтирования на годовую отчетную дату. </a:t>
            </a:r>
            <a:endParaRPr lang="ru-RU" sz="2000"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endParaRPr lang="ru-RU" sz="2000" dirty="0" smtClean="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Указанное </a:t>
            </a:r>
            <a:r>
              <a:rPr lang="ru-RU" sz="2000" dirty="0">
                <a:latin typeface="Times New Roman" panose="02020603050405020304" pitchFamily="18" charset="0"/>
                <a:ea typeface="Calibri" panose="020F0502020204030204" pitchFamily="34" charset="0"/>
                <a:cs typeface="Times New Roman" panose="02020603050405020304" pitchFamily="18" charset="0"/>
              </a:rPr>
              <a:t>изменение стоимостной оценки дисконтированных резервов признается в качестве процентного дохода или расхода текущего периода</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Номер слайда 2"/>
          <p:cNvSpPr>
            <a:spLocks noGrp="1"/>
          </p:cNvSpPr>
          <p:nvPr>
            <p:ph type="sldNum" sz="quarter" idx="12"/>
          </p:nvPr>
        </p:nvSpPr>
        <p:spPr/>
        <p:txBody>
          <a:bodyPr/>
          <a:lstStyle/>
          <a:p>
            <a:fld id="{8F1130D7-CCAA-4DC1-B1D2-F6A6867D1A42}" type="slidenum">
              <a:rPr lang="ru-RU" smtClean="0"/>
              <a:t>26</a:t>
            </a:fld>
            <a:endParaRPr lang="ru-RU"/>
          </a:p>
        </p:txBody>
      </p:sp>
    </p:spTree>
    <p:extLst>
      <p:ext uri="{BB962C8B-B14F-4D97-AF65-F5344CB8AC3E}">
        <p14:creationId xmlns:p14="http://schemas.microsoft.com/office/powerpoint/2010/main" val="27752440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99410" y="195238"/>
            <a:ext cx="3281091" cy="530594"/>
          </a:xfrm>
          <a:prstGeom prst="rect">
            <a:avLst/>
          </a:prstGeom>
        </p:spPr>
        <p:txBody>
          <a:bodyPr wrap="none">
            <a:spAutoFit/>
          </a:bodyPr>
          <a:lstStyle/>
          <a:p>
            <a:pPr algn="ctr">
              <a:lnSpc>
                <a:spcPct val="107000"/>
              </a:lnSpc>
              <a:spcAft>
                <a:spcPts val="5"/>
              </a:spcAft>
            </a:pPr>
            <a:r>
              <a:rPr lang="ru-RU" sz="28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Списание резервов</a:t>
            </a:r>
            <a:endParaRPr lang="ru-RU" sz="2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3388416" y="725832"/>
            <a:ext cx="4745466" cy="405367"/>
          </a:xfrm>
          <a:prstGeom prst="rect">
            <a:avLst/>
          </a:prstGeom>
        </p:spPr>
        <p:txBody>
          <a:bodyPr wrap="none">
            <a:spAutoFit/>
          </a:bodyPr>
          <a:lstStyle/>
          <a:p>
            <a:pPr indent="342265" algn="just">
              <a:lnSpc>
                <a:spcPct val="107000"/>
              </a:lnSpc>
              <a:spcAft>
                <a:spcPts val="0"/>
              </a:spcAft>
            </a:pPr>
            <a:r>
              <a:rPr lang="ru-RU" sz="2000" b="1" u="sng"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Списание резервов осуществляется:</a:t>
            </a:r>
            <a:endParaRPr lang="ru-RU" sz="2000" b="1" u="sng"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189202365"/>
              </p:ext>
            </p:extLst>
          </p:nvPr>
        </p:nvGraphicFramePr>
        <p:xfrm>
          <a:off x="566670" y="1455314"/>
          <a:ext cx="11410682" cy="46830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8F1130D7-CCAA-4DC1-B1D2-F6A6867D1A42}" type="slidenum">
              <a:rPr lang="ru-RU" smtClean="0"/>
              <a:t>27</a:t>
            </a:fld>
            <a:endParaRPr lang="ru-RU"/>
          </a:p>
        </p:txBody>
      </p:sp>
    </p:spTree>
    <p:extLst>
      <p:ext uri="{BB962C8B-B14F-4D97-AF65-F5344CB8AC3E}">
        <p14:creationId xmlns:p14="http://schemas.microsoft.com/office/powerpoint/2010/main" val="3376049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04917" y="401300"/>
            <a:ext cx="5915530" cy="530594"/>
          </a:xfrm>
          <a:prstGeom prst="rect">
            <a:avLst/>
          </a:prstGeom>
        </p:spPr>
        <p:txBody>
          <a:bodyPr wrap="none">
            <a:spAutoFit/>
          </a:bodyPr>
          <a:lstStyle/>
          <a:p>
            <a:pPr algn="ctr">
              <a:lnSpc>
                <a:spcPct val="107000"/>
              </a:lnSpc>
              <a:spcAft>
                <a:spcPts val="5"/>
              </a:spcAft>
            </a:pPr>
            <a:r>
              <a:rPr lang="ru-RU" sz="2800" b="1" dirty="0">
                <a:solidFill>
                  <a:srgbClr val="003300"/>
                </a:solidFill>
                <a:latin typeface="Times New Roman" panose="02020603050405020304" pitchFamily="18" charset="0"/>
                <a:ea typeface="Calibri" panose="020F0502020204030204" pitchFamily="34" charset="0"/>
                <a:cs typeface="Times New Roman" panose="02020603050405020304" pitchFamily="18" charset="0"/>
              </a:rPr>
              <a:t>Раскрытие информации о резервах</a:t>
            </a:r>
            <a:endParaRPr lang="ru-RU" sz="2800" dirty="0">
              <a:solidFill>
                <a:srgbClr val="0033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1558344" y="2371469"/>
            <a:ext cx="9028090" cy="2068195"/>
          </a:xfrm>
          <a:prstGeom prst="rect">
            <a:avLst/>
          </a:prstGeom>
        </p:spPr>
        <p:txBody>
          <a:bodyPr wrap="square">
            <a:spAutoFit/>
          </a:bodyPr>
          <a:lstStyle/>
          <a:p>
            <a:pPr indent="342900" algn="just">
              <a:lnSpc>
                <a:spcPct val="107000"/>
              </a:lnSpc>
              <a:spcAft>
                <a:spcPts val="5"/>
              </a:spcAft>
            </a:pPr>
            <a:r>
              <a:rPr lang="ru-RU" sz="2400" i="1" dirty="0">
                <a:solidFill>
                  <a:srgbClr val="A50021"/>
                </a:solidFill>
                <a:latin typeface="Times New Roman" panose="02020603050405020304" pitchFamily="18" charset="0"/>
                <a:ea typeface="Calibri" panose="020F0502020204030204" pitchFamily="34" charset="0"/>
                <a:cs typeface="Times New Roman" panose="02020603050405020304" pitchFamily="18" charset="0"/>
              </a:rPr>
              <a:t>Информация о резервах подлежит </a:t>
            </a:r>
            <a:r>
              <a:rPr lang="ru-RU" sz="2400" i="1" u="sng" dirty="0">
                <a:solidFill>
                  <a:srgbClr val="A50021"/>
                </a:solidFill>
                <a:latin typeface="Times New Roman" panose="02020603050405020304" pitchFamily="18" charset="0"/>
                <a:ea typeface="Calibri" panose="020F0502020204030204" pitchFamily="34" charset="0"/>
                <a:cs typeface="Times New Roman" panose="02020603050405020304" pitchFamily="18" charset="0"/>
              </a:rPr>
              <a:t>обязательному</a:t>
            </a:r>
            <a:r>
              <a:rPr lang="ru-RU" sz="2400" i="1" dirty="0">
                <a:solidFill>
                  <a:srgbClr val="A50021"/>
                </a:solidFill>
                <a:latin typeface="Times New Roman" panose="02020603050405020304" pitchFamily="18" charset="0"/>
                <a:ea typeface="Calibri" panose="020F0502020204030204" pitchFamily="34" charset="0"/>
                <a:cs typeface="Times New Roman" panose="02020603050405020304" pitchFamily="18" charset="0"/>
              </a:rPr>
              <a:t> раскрытию в годовой бухгалтерской (финансовой) отчетности в составе Пояснительной записки</a:t>
            </a:r>
            <a:r>
              <a:rPr lang="ru-RU" sz="2400" i="1" dirty="0" smtClean="0">
                <a:solidFill>
                  <a:srgbClr val="A50021"/>
                </a:solidFill>
                <a:latin typeface="Times New Roman" panose="02020603050405020304" pitchFamily="18" charset="0"/>
                <a:ea typeface="Calibri" panose="020F0502020204030204" pitchFamily="34" charset="0"/>
                <a:cs typeface="Times New Roman" panose="02020603050405020304" pitchFamily="18" charset="0"/>
              </a:rPr>
              <a:t>.</a:t>
            </a:r>
          </a:p>
          <a:p>
            <a:pPr indent="342900" algn="just">
              <a:lnSpc>
                <a:spcPct val="107000"/>
              </a:lnSpc>
              <a:spcAft>
                <a:spcPts val="5"/>
              </a:spcAft>
            </a:pPr>
            <a:endParaRPr lang="ru-RU" sz="2400" i="1" dirty="0">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Aft>
                <a:spcPts val="5"/>
              </a:spcAft>
            </a:pPr>
            <a:r>
              <a:rPr lang="ru-RU" sz="2400" i="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При этом информация раскрывается по </a:t>
            </a:r>
            <a:r>
              <a:rPr lang="ru-RU" sz="2400" i="1" u="sng"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каждому виду резерва.</a:t>
            </a:r>
            <a:endParaRPr lang="ru-RU" sz="2400" i="1" u="sng"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28</a:t>
            </a:fld>
            <a:endParaRPr lang="ru-RU"/>
          </a:p>
        </p:txBody>
      </p:sp>
    </p:spTree>
    <p:extLst>
      <p:ext uri="{BB962C8B-B14F-4D97-AF65-F5344CB8AC3E}">
        <p14:creationId xmlns:p14="http://schemas.microsoft.com/office/powerpoint/2010/main" val="4933028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09127" y="60620"/>
            <a:ext cx="6542468" cy="750975"/>
          </a:xfrm>
          <a:prstGeom prst="rect">
            <a:avLst/>
          </a:prstGeom>
        </p:spPr>
        <p:txBody>
          <a:bodyPr wrap="square">
            <a:spAutoFit/>
          </a:bodyPr>
          <a:lstStyle/>
          <a:p>
            <a:pPr algn="ctr">
              <a:lnSpc>
                <a:spcPct val="107000"/>
              </a:lnSpc>
              <a:spcAft>
                <a:spcPts val="5"/>
              </a:spcAft>
            </a:pPr>
            <a:r>
              <a:rPr lang="ru-RU" sz="2000" b="1" dirty="0">
                <a:solidFill>
                  <a:srgbClr val="4646C5"/>
                </a:solidFill>
                <a:latin typeface="Times New Roman" panose="02020603050405020304" pitchFamily="18" charset="0"/>
                <a:ea typeface="Calibri" panose="020F0502020204030204" pitchFamily="34" charset="0"/>
                <a:cs typeface="Times New Roman" panose="02020603050405020304" pitchFamily="18" charset="0"/>
              </a:rPr>
              <a:t>Раскрытие информации об условных обязательствах</a:t>
            </a:r>
            <a:endParaRPr lang="ru-RU" sz="2000" dirty="0">
              <a:solidFill>
                <a:srgbClr val="4646C5"/>
              </a:solidFill>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5"/>
              </a:spcAft>
            </a:pPr>
            <a:r>
              <a:rPr lang="ru-RU" sz="2000" b="1" dirty="0">
                <a:solidFill>
                  <a:srgbClr val="4646C5"/>
                </a:solidFill>
                <a:latin typeface="Times New Roman" panose="02020603050405020304" pitchFamily="18" charset="0"/>
                <a:ea typeface="Calibri" panose="020F0502020204030204" pitchFamily="34" charset="0"/>
                <a:cs typeface="Times New Roman" panose="02020603050405020304" pitchFamily="18" charset="0"/>
              </a:rPr>
              <a:t>и условных активах</a:t>
            </a:r>
            <a:endParaRPr lang="ru-RU" sz="2000" dirty="0">
              <a:solidFill>
                <a:srgbClr val="4646C5"/>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974501" y="1026135"/>
            <a:ext cx="10835426" cy="1393330"/>
          </a:xfrm>
          <a:prstGeom prst="rect">
            <a:avLst/>
          </a:prstGeom>
          <a:solidFill>
            <a:schemeClr val="accent4">
              <a:lumMod val="40000"/>
              <a:lumOff val="60000"/>
            </a:schemeClr>
          </a:solidFill>
          <a:ln>
            <a:solidFill>
              <a:schemeClr val="tx2">
                <a:lumMod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Условное обязательство - информация о возникновении у субъекта учета обязанности по осуществлению расходов в целях исполнения обусловленного законодательством Российской Федерации требования к нему физического или юридического лица, публично-правового образования, субъекта международного права:</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Схема 4"/>
          <p:cNvGraphicFramePr/>
          <p:nvPr>
            <p:extLst>
              <p:ext uri="{D42A27DB-BD31-4B8C-83A1-F6EECF244321}">
                <p14:modId xmlns:p14="http://schemas.microsoft.com/office/powerpoint/2010/main" val="1913665110"/>
              </p:ext>
            </p:extLst>
          </p:nvPr>
        </p:nvGraphicFramePr>
        <p:xfrm>
          <a:off x="721217" y="2640808"/>
          <a:ext cx="11088710" cy="24321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515155" y="5072963"/>
            <a:ext cx="11436440" cy="1080296"/>
          </a:xfrm>
          <a:prstGeom prst="rect">
            <a:avLst/>
          </a:prstGeom>
        </p:spPr>
        <p:txBody>
          <a:bodyPr wrap="square">
            <a:spAutoFit/>
          </a:bodyPr>
          <a:lstStyle/>
          <a:p>
            <a:pPr indent="342900" algn="just">
              <a:lnSpc>
                <a:spcPct val="107000"/>
              </a:lnSpc>
              <a:spcBef>
                <a:spcPts val="1100"/>
              </a:spcBef>
              <a:spcAft>
                <a:spcPts val="5"/>
              </a:spcAft>
            </a:pPr>
            <a:r>
              <a:rPr lang="ru-RU" sz="2000" b="1" i="1" dirty="0">
                <a:solidFill>
                  <a:schemeClr val="accent5">
                    <a:lumMod val="50000"/>
                  </a:schemeClr>
                </a:solidFill>
                <a:latin typeface="Times New Roman" panose="02020603050405020304" pitchFamily="18" charset="0"/>
                <a:ea typeface="Calibri" panose="020F0502020204030204" pitchFamily="34" charset="0"/>
                <a:cs typeface="Times New Roman" panose="02020603050405020304" pitchFamily="18" charset="0"/>
              </a:rPr>
              <a:t>К условному обязательству относится обязательство, по которому субъект учета несет солидарную ответственность и исполнение которого потребует выбытия активов субъекта учета только в случае отказа в исполнении другими участниками солидарной ответственности.</a:t>
            </a:r>
            <a:endParaRPr lang="ru-RU" sz="2000" b="1" i="1" dirty="0">
              <a:solidFill>
                <a:schemeClr val="accent5">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29</a:t>
            </a:fld>
            <a:endParaRPr lang="ru-RU"/>
          </a:p>
        </p:txBody>
      </p:sp>
    </p:spTree>
    <p:extLst>
      <p:ext uri="{BB962C8B-B14F-4D97-AF65-F5344CB8AC3E}">
        <p14:creationId xmlns:p14="http://schemas.microsoft.com/office/powerpoint/2010/main" val="6063680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259437390"/>
              </p:ext>
            </p:extLst>
          </p:nvPr>
        </p:nvGraphicFramePr>
        <p:xfrm>
          <a:off x="681319" y="681318"/>
          <a:ext cx="11134164" cy="5457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12"/>
          </p:nvPr>
        </p:nvSpPr>
        <p:spPr/>
        <p:txBody>
          <a:bodyPr/>
          <a:lstStyle/>
          <a:p>
            <a:fld id="{8F1130D7-CCAA-4DC1-B1D2-F6A6867D1A42}" type="slidenum">
              <a:rPr lang="ru-RU" smtClean="0"/>
              <a:t>3</a:t>
            </a:fld>
            <a:endParaRPr lang="ru-RU"/>
          </a:p>
        </p:txBody>
      </p:sp>
    </p:spTree>
    <p:extLst>
      <p:ext uri="{BB962C8B-B14F-4D97-AF65-F5344CB8AC3E}">
        <p14:creationId xmlns:p14="http://schemas.microsoft.com/office/powerpoint/2010/main" val="8842104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89397" y="5761527"/>
            <a:ext cx="11384923" cy="775258"/>
          </a:xfrm>
          <a:prstGeom prst="roundRect">
            <a:avLst/>
          </a:prstGeom>
          <a:solidFill>
            <a:srgbClr val="92D050"/>
          </a:solidFill>
          <a:ln>
            <a:solidFill>
              <a:srgbClr val="0033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ый прямоугольник 5"/>
          <p:cNvSpPr/>
          <p:nvPr/>
        </p:nvSpPr>
        <p:spPr>
          <a:xfrm>
            <a:off x="489397" y="4424651"/>
            <a:ext cx="11384923" cy="1175132"/>
          </a:xfrm>
          <a:prstGeom prst="roundRect">
            <a:avLst/>
          </a:prstGeom>
          <a:solidFill>
            <a:srgbClr val="92D050"/>
          </a:solidFill>
          <a:ln>
            <a:solidFill>
              <a:srgbClr val="0033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89397" y="2797559"/>
            <a:ext cx="11384923" cy="1465348"/>
          </a:xfrm>
          <a:prstGeom prst="roundRect">
            <a:avLst/>
          </a:prstGeom>
          <a:solidFill>
            <a:srgbClr val="92D050"/>
          </a:solidFill>
          <a:ln>
            <a:solidFill>
              <a:srgbClr val="0033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кругленный прямоугольник 2"/>
          <p:cNvSpPr/>
          <p:nvPr/>
        </p:nvSpPr>
        <p:spPr>
          <a:xfrm>
            <a:off x="489397" y="1484226"/>
            <a:ext cx="11384923" cy="1184856"/>
          </a:xfrm>
          <a:prstGeom prst="roundRect">
            <a:avLst/>
          </a:prstGeom>
          <a:solidFill>
            <a:srgbClr val="92D050"/>
          </a:solidFill>
          <a:ln>
            <a:solidFill>
              <a:srgbClr val="0033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811369" y="1541427"/>
            <a:ext cx="10637949" cy="5262659"/>
          </a:xfrm>
          <a:prstGeom prst="rect">
            <a:avLst/>
          </a:prstGeom>
        </p:spPr>
        <p:txBody>
          <a:bodyPr wrap="square">
            <a:spAutoFit/>
          </a:bodyPr>
          <a:lstStyle/>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Отличие условного обязательства от резерва в том, что для исполнения обязательства на дату раскрытия информации не ожидается выбытие активов и (или) величина обязательства не может быть обоснованно оценена</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Если вероятность оттока ресурсов велика, ожидается в обозримом будущем выбытие активов, и величина размера обязанности может быть обоснованно оценена и подтверждена расчетно или документально, то обязательство, ранее признаваемое условным, признается резервом</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В случаях, когда обязательство частично квалифицируется как резерв, а частично как условное обязательство, информация об условном обязательстве раскрывается в увязке с информацией о соответствующем резерве</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smtClean="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pPr>
            <a:r>
              <a:rPr lang="ru-RU" sz="2000" dirty="0">
                <a:latin typeface="Times New Roman" panose="02020603050405020304" pitchFamily="18" charset="0"/>
                <a:cs typeface="Times New Roman" panose="02020603050405020304" pitchFamily="18" charset="0"/>
              </a:rPr>
              <a:t>Условное обязательство подлежит раскрытию субъектом учета в бухгалтерской (финансовой) отчетности в текстовой части Пояснительной записки без признания резервов.</a:t>
            </a:r>
          </a:p>
          <a:p>
            <a:pPr indent="342265" algn="just">
              <a:lnSpc>
                <a:spcPct val="107000"/>
              </a:lnSpc>
              <a:spcAft>
                <a:spcPts val="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Номер слайда 4"/>
          <p:cNvSpPr>
            <a:spLocks noGrp="1"/>
          </p:cNvSpPr>
          <p:nvPr>
            <p:ph type="sldNum" sz="quarter" idx="12"/>
          </p:nvPr>
        </p:nvSpPr>
        <p:spPr/>
        <p:txBody>
          <a:bodyPr/>
          <a:lstStyle/>
          <a:p>
            <a:fld id="{8F1130D7-CCAA-4DC1-B1D2-F6A6867D1A42}" type="slidenum">
              <a:rPr lang="ru-RU" smtClean="0"/>
              <a:t>30</a:t>
            </a:fld>
            <a:endParaRPr lang="ru-RU"/>
          </a:p>
        </p:txBody>
      </p:sp>
    </p:spTree>
    <p:extLst>
      <p:ext uri="{BB962C8B-B14F-4D97-AF65-F5344CB8AC3E}">
        <p14:creationId xmlns:p14="http://schemas.microsoft.com/office/powerpoint/2010/main" val="15963620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нутый угол 5"/>
          <p:cNvSpPr/>
          <p:nvPr/>
        </p:nvSpPr>
        <p:spPr>
          <a:xfrm>
            <a:off x="321971" y="1210614"/>
            <a:ext cx="11700455" cy="1352282"/>
          </a:xfrm>
          <a:prstGeom prst="foldedCorner">
            <a:avLst/>
          </a:prstGeom>
          <a:solidFill>
            <a:schemeClr val="accent6">
              <a:lumMod val="60000"/>
              <a:lumOff val="40000"/>
            </a:schemeClr>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нутый угол 4"/>
          <p:cNvSpPr/>
          <p:nvPr/>
        </p:nvSpPr>
        <p:spPr>
          <a:xfrm>
            <a:off x="321971" y="2794715"/>
            <a:ext cx="11700455" cy="3912786"/>
          </a:xfrm>
          <a:prstGeom prst="foldedCorner">
            <a:avLst/>
          </a:prstGeom>
          <a:solidFill>
            <a:schemeClr val="accent6">
              <a:lumMod val="60000"/>
              <a:lumOff val="40000"/>
            </a:schemeClr>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553789" y="1346033"/>
            <a:ext cx="11178865" cy="5361468"/>
          </a:xfrm>
          <a:prstGeom prst="rect">
            <a:avLst/>
          </a:prstGeom>
        </p:spPr>
        <p:txBody>
          <a:bodyPr wrap="square">
            <a:spAutoFit/>
          </a:bodyPr>
          <a:lstStyle/>
          <a:p>
            <a:pPr indent="342265" algn="just">
              <a:lnSpc>
                <a:spcPct val="107000"/>
              </a:lnSpc>
              <a:spcAft>
                <a:spcPts val="0"/>
              </a:spcAft>
            </a:pPr>
            <a:r>
              <a:rPr lang="ru-RU" sz="2000" b="1" u="sng" dirty="0">
                <a:latin typeface="Times New Roman" panose="02020603050405020304" pitchFamily="18" charset="0"/>
                <a:ea typeface="Calibri" panose="020F0502020204030204" pitchFamily="34" charset="0"/>
                <a:cs typeface="Times New Roman" panose="02020603050405020304" pitchFamily="18" charset="0"/>
              </a:rPr>
              <a:t>Условный актив </a:t>
            </a:r>
            <a:r>
              <a:rPr lang="ru-RU" sz="2000" dirty="0">
                <a:latin typeface="Times New Roman" panose="02020603050405020304" pitchFamily="18" charset="0"/>
                <a:ea typeface="Calibri" panose="020F0502020204030204" pitchFamily="34" charset="0"/>
                <a:cs typeface="Times New Roman" panose="02020603050405020304" pitchFamily="18" charset="0"/>
              </a:rPr>
              <a:t>- информация о праве субъекта учета на актив, возникающем в результате произошедших фактов хозяйственной жизни, при наступлении независимо от воли субъекта учета в обозримом будущем событий</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endParaRPr lang="ru-RU" sz="2000" dirty="0" smtClean="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Информация </a:t>
            </a:r>
            <a:r>
              <a:rPr lang="ru-RU" sz="2000" dirty="0">
                <a:latin typeface="Times New Roman" panose="02020603050405020304" pitchFamily="18" charset="0"/>
                <a:ea typeface="Calibri" panose="020F0502020204030204" pitchFamily="34" charset="0"/>
                <a:cs typeface="Times New Roman" panose="02020603050405020304" pitchFamily="18" charset="0"/>
              </a:rPr>
              <a:t>об условных активах подлежит раскрытию субъектом учета в бухгалтерской (финансовой) отчетности без признания активов в бухгалтерском учете.</a:t>
            </a: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Условные обязательства и условные активы не признаются объектами бухгалтерского учета.</a:t>
            </a: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Стоимостная оценка условных обязательств и условных активов не производится. Их учет ведется простой реестровой записью на основании управленческой информации, представленной в бухгалтерскую службу субъекта учета.</a:t>
            </a: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Данные об условных обязательствах, условных активах, формирующие существенную информацию, подлежат обязательному раскрытию в текстовой части Пояснительной записки, в том числе:</a:t>
            </a: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краткое их описание;</a:t>
            </a:r>
          </a:p>
          <a:p>
            <a:pPr indent="342265" algn="just">
              <a:lnSpc>
                <a:spcPct val="107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оценка их влияния на финансовые показатели.</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Номер слайда 2"/>
          <p:cNvSpPr>
            <a:spLocks noGrp="1"/>
          </p:cNvSpPr>
          <p:nvPr>
            <p:ph type="sldNum" sz="quarter" idx="12"/>
          </p:nvPr>
        </p:nvSpPr>
        <p:spPr/>
        <p:txBody>
          <a:bodyPr/>
          <a:lstStyle/>
          <a:p>
            <a:fld id="{8F1130D7-CCAA-4DC1-B1D2-F6A6867D1A42}" type="slidenum">
              <a:rPr lang="ru-RU" smtClean="0"/>
              <a:t>31</a:t>
            </a:fld>
            <a:endParaRPr lang="ru-RU"/>
          </a:p>
        </p:txBody>
      </p:sp>
    </p:spTree>
    <p:extLst>
      <p:ext uri="{BB962C8B-B14F-4D97-AF65-F5344CB8AC3E}">
        <p14:creationId xmlns:p14="http://schemas.microsoft.com/office/powerpoint/2010/main" val="26723194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42175" y="2967335"/>
            <a:ext cx="6907660" cy="923330"/>
          </a:xfrm>
          <a:prstGeom prst="rect">
            <a:avLst/>
          </a:prstGeom>
          <a:noFill/>
        </p:spPr>
        <p:txBody>
          <a:bodyPr wrap="none" lIns="91440" tIns="45720" rIns="91440" bIns="45720">
            <a:spAutoFit/>
          </a:bodyPr>
          <a:lstStyle/>
          <a:p>
            <a:pPr algn="ctr"/>
            <a:r>
              <a:rPr lang="ru-RU"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Спасибо за внимание!</a:t>
            </a:r>
            <a:endParaRPr lang="ru-RU"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3" name="Номер слайда 2"/>
          <p:cNvSpPr>
            <a:spLocks noGrp="1"/>
          </p:cNvSpPr>
          <p:nvPr>
            <p:ph type="sldNum" sz="quarter" idx="12"/>
          </p:nvPr>
        </p:nvSpPr>
        <p:spPr/>
        <p:txBody>
          <a:bodyPr/>
          <a:lstStyle/>
          <a:p>
            <a:fld id="{8F1130D7-CCAA-4DC1-B1D2-F6A6867D1A42}" type="slidenum">
              <a:rPr lang="ru-RU" smtClean="0"/>
              <a:t>32</a:t>
            </a:fld>
            <a:endParaRPr lang="ru-RU"/>
          </a:p>
        </p:txBody>
      </p:sp>
    </p:spTree>
    <p:extLst>
      <p:ext uri="{BB962C8B-B14F-4D97-AF65-F5344CB8AC3E}">
        <p14:creationId xmlns:p14="http://schemas.microsoft.com/office/powerpoint/2010/main" val="20880853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4048592940"/>
              </p:ext>
            </p:extLst>
          </p:nvPr>
        </p:nvGraphicFramePr>
        <p:xfrm>
          <a:off x="1201271" y="1237129"/>
          <a:ext cx="10533529" cy="49012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5513295" y="172383"/>
            <a:ext cx="6096000" cy="830997"/>
          </a:xfrm>
          <a:prstGeom prst="rect">
            <a:avLst/>
          </a:prstGeom>
        </p:spPr>
        <p:txBody>
          <a:bodyPr>
            <a:spAutoFit/>
          </a:bodyPr>
          <a:lstStyle/>
          <a:p>
            <a:r>
              <a:rPr lang="ru-RU" sz="2400" b="1" i="1" dirty="0">
                <a:solidFill>
                  <a:srgbClr val="C00000"/>
                </a:solidFill>
                <a:latin typeface="Times New Roman" panose="02020603050405020304" pitchFamily="18" charset="0"/>
                <a:ea typeface="Calibri" panose="020F0502020204030204" pitchFamily="34" charset="0"/>
              </a:rPr>
              <a:t>Положения Стандарта применяются при формировании следующих видов резервов:</a:t>
            </a:r>
            <a:endParaRPr lang="ru-RU" sz="2400" b="1" i="1" dirty="0">
              <a:solidFill>
                <a:srgbClr val="C00000"/>
              </a:solidFill>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4</a:t>
            </a:fld>
            <a:endParaRPr lang="ru-RU"/>
          </a:p>
        </p:txBody>
      </p:sp>
    </p:spTree>
    <p:extLst>
      <p:ext uri="{BB962C8B-B14F-4D97-AF65-F5344CB8AC3E}">
        <p14:creationId xmlns:p14="http://schemas.microsoft.com/office/powerpoint/2010/main" val="33582237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1156447" y="1039906"/>
            <a:ext cx="10748682" cy="4580965"/>
          </a:xfrm>
          <a:prstGeom prst="foldedCorner">
            <a:avLst/>
          </a:prstGeom>
          <a:gradFill>
            <a:gsLst>
              <a:gs pos="0">
                <a:schemeClr val="accent1">
                  <a:lumMod val="5000"/>
                  <a:lumOff val="95000"/>
                </a:schemeClr>
              </a:gs>
              <a:gs pos="71000">
                <a:schemeClr val="accent1">
                  <a:lumMod val="40000"/>
                  <a:lumOff val="60000"/>
                </a:schemeClr>
              </a:gs>
              <a:gs pos="89000">
                <a:srgbClr val="E9C1C1"/>
              </a:gs>
              <a:gs pos="100000">
                <a:srgbClr val="B482DA"/>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1317812" y="1311982"/>
            <a:ext cx="10416988" cy="3747501"/>
          </a:xfrm>
          <a:prstGeom prst="rect">
            <a:avLst/>
          </a:prstGeom>
        </p:spPr>
        <p:txBody>
          <a:bodyPr wrap="square">
            <a:spAutoFit/>
          </a:bodyPr>
          <a:lstStyle/>
          <a:p>
            <a:pPr indent="342265" algn="just">
              <a:lnSpc>
                <a:spcPct val="107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      В </a:t>
            </a:r>
            <a:r>
              <a:rPr lang="ru-RU" dirty="0">
                <a:latin typeface="Times New Roman" panose="02020603050405020304" pitchFamily="18" charset="0"/>
                <a:ea typeface="Calibri" panose="020F0502020204030204" pitchFamily="34" charset="0"/>
                <a:cs typeface="Times New Roman" panose="02020603050405020304" pitchFamily="18" charset="0"/>
              </a:rPr>
              <a:t>соответствии с </a:t>
            </a:r>
            <a:r>
              <a:rPr lang="ru-RU" dirty="0">
                <a:latin typeface="Times New Roman" panose="02020603050405020304" pitchFamily="18" charset="0"/>
                <a:ea typeface="Calibri" panose="020F0502020204030204" pitchFamily="34" charset="0"/>
                <a:cs typeface="Times New Roman" panose="02020603050405020304" pitchFamily="18" charset="0"/>
                <a:hlinkClick r:id="rId2"/>
              </a:rPr>
              <a:t>п. 6</a:t>
            </a:r>
            <a:r>
              <a:rPr lang="ru-RU" dirty="0">
                <a:latin typeface="Times New Roman" panose="02020603050405020304" pitchFamily="18" charset="0"/>
                <a:ea typeface="Calibri" panose="020F0502020204030204" pitchFamily="34" charset="0"/>
                <a:cs typeface="Times New Roman" panose="02020603050405020304" pitchFamily="18" charset="0"/>
              </a:rPr>
              <a:t> Стандарта </a:t>
            </a:r>
            <a:r>
              <a:rPr lang="ru-RU" b="1" dirty="0">
                <a:latin typeface="Times New Roman" panose="02020603050405020304" pitchFamily="18" charset="0"/>
                <a:ea typeface="Calibri" panose="020F0502020204030204" pitchFamily="34" charset="0"/>
                <a:cs typeface="Times New Roman" panose="02020603050405020304" pitchFamily="18" charset="0"/>
              </a:rPr>
              <a:t>резерв</a:t>
            </a:r>
            <a:r>
              <a:rPr lang="ru-RU" dirty="0">
                <a:latin typeface="Times New Roman" panose="02020603050405020304" pitchFamily="18" charset="0"/>
                <a:ea typeface="Calibri" panose="020F0502020204030204" pitchFamily="34" charset="0"/>
                <a:cs typeface="Times New Roman" panose="02020603050405020304" pitchFamily="18" charset="0"/>
              </a:rPr>
              <a:t> - это обязанность по осуществлению расходов в целях исполнения обусловленного законодательством Российской Федерации требования физического или юридического лица, иного публично-правового образования, субъекта международного права к субъекту учета и (или) публично-правовому образованию, имеющая на момент признания в бухгалтерском учете расчетно-документальную обоснованную оценку с неопределенным временем (финансовым периодом) исполнения (предъявления) требования. При этом срок исполнения (предъявления) требования по исполнению обязательств не наступил</a:t>
            </a:r>
            <a:r>
              <a:rPr lang="ru-RU"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endParaRPr lang="ru-RU" sz="1400" dirty="0" smtClean="0">
              <a:latin typeface="Times New Roman" panose="02020603050405020304" pitchFamily="18" charset="0"/>
              <a:ea typeface="Calibri" panose="020F0502020204030204" pitchFamily="34" charset="0"/>
              <a:cs typeface="Times New Roman" panose="02020603050405020304" pitchFamily="18" charset="0"/>
            </a:endParaRPr>
          </a:p>
          <a:p>
            <a:pPr indent="342265" algn="just">
              <a:lnSpc>
                <a:spcPct val="107000"/>
              </a:lnSpc>
              <a:spcAft>
                <a:spcPts val="0"/>
              </a:spcAft>
            </a:pP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     Одновременно </a:t>
            </a:r>
            <a:r>
              <a:rPr lang="ru-RU" dirty="0">
                <a:latin typeface="Times New Roman" panose="02020603050405020304" pitchFamily="18" charset="0"/>
                <a:ea typeface="Calibri" panose="020F0502020204030204" pitchFamily="34" charset="0"/>
                <a:cs typeface="Times New Roman" panose="02020603050405020304" pitchFamily="18" charset="0"/>
              </a:rPr>
              <a:t>с резервом предстоящих расходов формируются </a:t>
            </a:r>
            <a:r>
              <a:rPr lang="ru-RU" b="1" dirty="0">
                <a:latin typeface="Times New Roman" panose="02020603050405020304" pitchFamily="18" charset="0"/>
                <a:ea typeface="Calibri" panose="020F0502020204030204" pitchFamily="34" charset="0"/>
                <a:cs typeface="Times New Roman" panose="02020603050405020304" pitchFamily="18" charset="0"/>
              </a:rPr>
              <a:t>отложенные обязательства</a:t>
            </a:r>
            <a:r>
              <a:rPr lang="ru-RU" dirty="0">
                <a:latin typeface="Times New Roman" panose="02020603050405020304" pitchFamily="18" charset="0"/>
                <a:ea typeface="Calibri" panose="020F0502020204030204" pitchFamily="34" charset="0"/>
                <a:cs typeface="Times New Roman" panose="02020603050405020304" pitchFamily="18" charset="0"/>
              </a:rPr>
              <a:t>, величина которых определена на момент их принятия </a:t>
            </a:r>
            <a:r>
              <a:rPr lang="ru-RU" dirty="0" smtClean="0">
                <a:latin typeface="Times New Roman" panose="02020603050405020304" pitchFamily="18" charset="0"/>
                <a:ea typeface="Calibri" panose="020F0502020204030204" pitchFamily="34" charset="0"/>
                <a:cs typeface="Times New Roman" panose="02020603050405020304" pitchFamily="18" charset="0"/>
              </a:rPr>
              <a:t>условно-расчетно </a:t>
            </a:r>
            <a:r>
              <a:rPr lang="ru-RU" dirty="0">
                <a:latin typeface="Times New Roman" panose="02020603050405020304" pitchFamily="18" charset="0"/>
                <a:ea typeface="Calibri" panose="020F0502020204030204" pitchFamily="34" charset="0"/>
                <a:cs typeface="Times New Roman" panose="02020603050405020304" pitchFamily="18" charset="0"/>
              </a:rPr>
              <a:t>и (или) не определено время (финансовый период) их исполнения.</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5</a:t>
            </a:fld>
            <a:endParaRPr lang="ru-RU"/>
          </a:p>
        </p:txBody>
      </p:sp>
    </p:spTree>
    <p:extLst>
      <p:ext uri="{BB962C8B-B14F-4D97-AF65-F5344CB8AC3E}">
        <p14:creationId xmlns:p14="http://schemas.microsoft.com/office/powerpoint/2010/main" val="18113261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05917" y="375628"/>
            <a:ext cx="4972435" cy="400110"/>
          </a:xfrm>
          <a:prstGeom prst="rect">
            <a:avLst/>
          </a:prstGeom>
        </p:spPr>
        <p:txBody>
          <a:bodyPr wrap="square">
            <a:spAutoFit/>
          </a:bodyPr>
          <a:lstStyle/>
          <a:p>
            <a:pPr algn="ctr"/>
            <a:r>
              <a:rPr lang="ru-RU" sz="2000" b="1" i="1" dirty="0">
                <a:solidFill>
                  <a:srgbClr val="7030A0"/>
                </a:solidFill>
                <a:latin typeface="Times New Roman" panose="02020603050405020304" pitchFamily="18" charset="0"/>
                <a:ea typeface="Calibri" panose="020F0502020204030204" pitchFamily="34" charset="0"/>
              </a:rPr>
              <a:t>Виды формируемых </a:t>
            </a:r>
            <a:r>
              <a:rPr lang="ru-RU" sz="2000" b="1" i="1" dirty="0" smtClean="0">
                <a:solidFill>
                  <a:srgbClr val="7030A0"/>
                </a:solidFill>
                <a:latin typeface="Times New Roman" panose="02020603050405020304" pitchFamily="18" charset="0"/>
                <a:ea typeface="Calibri" panose="020F0502020204030204" pitchFamily="34" charset="0"/>
              </a:rPr>
              <a:t>резервов:</a:t>
            </a:r>
            <a:endParaRPr lang="ru-RU" sz="2000" i="1" dirty="0">
              <a:solidFill>
                <a:srgbClr val="7030A0"/>
              </a:solidFill>
            </a:endParaRPr>
          </a:p>
        </p:txBody>
      </p:sp>
      <p:sp>
        <p:nvSpPr>
          <p:cNvPr id="4" name="Скругленный прямоугольник 3"/>
          <p:cNvSpPr/>
          <p:nvPr/>
        </p:nvSpPr>
        <p:spPr>
          <a:xfrm>
            <a:off x="1846731" y="1057836"/>
            <a:ext cx="8946776" cy="1129552"/>
          </a:xfrm>
          <a:prstGeom prst="roundRect">
            <a:avLst/>
          </a:prstGeom>
          <a:solidFill>
            <a:schemeClr val="bg2">
              <a:lumMod val="75000"/>
            </a:schemeClr>
          </a:solidFill>
          <a:scene3d>
            <a:camera prst="orthographicFront"/>
            <a:lightRig rig="threePt" dir="t"/>
          </a:scene3d>
          <a:sp3d>
            <a:bevelT w="133350"/>
            <a:bevelB w="158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chemeClr val="accent2">
                    <a:lumMod val="50000"/>
                  </a:schemeClr>
                </a:solidFill>
                <a:latin typeface="Arial Black" panose="020B0A04020102020204" pitchFamily="34" charset="0"/>
              </a:rPr>
              <a:t>Резерв по претензиям, искам - это обязанность, возникающая:</a:t>
            </a:r>
          </a:p>
        </p:txBody>
      </p:sp>
      <p:sp>
        <p:nvSpPr>
          <p:cNvPr id="5" name="Пятиугольник 4"/>
          <p:cNvSpPr/>
          <p:nvPr/>
        </p:nvSpPr>
        <p:spPr>
          <a:xfrm>
            <a:off x="1694329" y="2523273"/>
            <a:ext cx="9708777" cy="1636349"/>
          </a:xfrm>
          <a:prstGeom prst="homePlate">
            <a:avLst/>
          </a:prstGeom>
          <a:gradFill flip="none" rotWithShape="1">
            <a:gsLst>
              <a:gs pos="97000">
                <a:schemeClr val="accent1">
                  <a:lumMod val="5000"/>
                  <a:lumOff val="95000"/>
                </a:schemeClr>
              </a:gs>
              <a:gs pos="91000">
                <a:schemeClr val="accent1">
                  <a:lumMod val="40000"/>
                  <a:lumOff val="60000"/>
                </a:schemeClr>
              </a:gs>
              <a:gs pos="96000">
                <a:srgbClr val="E9C1C1"/>
              </a:gs>
              <a:gs pos="100000">
                <a:srgbClr val="B482DA"/>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a:t>
            </a:r>
            <a:r>
              <a:rPr lang="ru-RU" dirty="0">
                <a:solidFill>
                  <a:schemeClr val="tx1"/>
                </a:solidFill>
              </a:rPr>
              <a:t> из претензионных требований и исков по результатам фактов хозяйственной жизни, в том числе в рамках досудебного (внесудебного рассмотрения претензий);</a:t>
            </a:r>
          </a:p>
        </p:txBody>
      </p:sp>
      <p:sp>
        <p:nvSpPr>
          <p:cNvPr id="7" name="Пятиугольник 6"/>
          <p:cNvSpPr/>
          <p:nvPr/>
        </p:nvSpPr>
        <p:spPr>
          <a:xfrm>
            <a:off x="1694329" y="4495508"/>
            <a:ext cx="9708777" cy="1600492"/>
          </a:xfrm>
          <a:prstGeom prst="homePlate">
            <a:avLst/>
          </a:prstGeom>
          <a:gradFill flip="none" rotWithShape="1">
            <a:gsLst>
              <a:gs pos="97000">
                <a:schemeClr val="accent1">
                  <a:lumMod val="5000"/>
                  <a:lumOff val="95000"/>
                </a:schemeClr>
              </a:gs>
              <a:gs pos="91000">
                <a:schemeClr val="accent1">
                  <a:lumMod val="40000"/>
                  <a:lumOff val="60000"/>
                </a:schemeClr>
              </a:gs>
              <a:gs pos="96000">
                <a:srgbClr val="E9C1C1"/>
              </a:gs>
              <a:gs pos="100000">
                <a:srgbClr val="B482DA"/>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chemeClr val="tx1"/>
                </a:solidFill>
              </a:rPr>
              <a:t>-</a:t>
            </a:r>
            <a:r>
              <a:rPr lang="ru-RU" dirty="0">
                <a:solidFill>
                  <a:schemeClr val="tx1"/>
                </a:solidFill>
              </a:rPr>
              <a:t> из претензий (исков) к публично-правовому образованию о возмещении вреда, причиненного физическому или юридическому лицу в результате незаконных действий (бездействия) государственных органов и должностных лиц этих органов, в том числе в результате издания актов органов государственной власти, не соответствующих закону или иному правовому акту.</a:t>
            </a:r>
          </a:p>
        </p:txBody>
      </p:sp>
      <p:sp>
        <p:nvSpPr>
          <p:cNvPr id="3" name="Номер слайда 2"/>
          <p:cNvSpPr>
            <a:spLocks noGrp="1"/>
          </p:cNvSpPr>
          <p:nvPr>
            <p:ph type="sldNum" sz="quarter" idx="12"/>
          </p:nvPr>
        </p:nvSpPr>
        <p:spPr/>
        <p:txBody>
          <a:bodyPr/>
          <a:lstStyle/>
          <a:p>
            <a:fld id="{8F1130D7-CCAA-4DC1-B1D2-F6A6867D1A42}" type="slidenum">
              <a:rPr lang="ru-RU" smtClean="0"/>
              <a:t>6</a:t>
            </a:fld>
            <a:endParaRPr lang="ru-RU"/>
          </a:p>
        </p:txBody>
      </p:sp>
    </p:spTree>
    <p:extLst>
      <p:ext uri="{BB962C8B-B14F-4D97-AF65-F5344CB8AC3E}">
        <p14:creationId xmlns:p14="http://schemas.microsoft.com/office/powerpoint/2010/main" val="26815046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2"/>
          <p:cNvSpPr txBox="1">
            <a:spLocks/>
          </p:cNvSpPr>
          <p:nvPr/>
        </p:nvSpPr>
        <p:spPr>
          <a:xfrm>
            <a:off x="1022093" y="3625885"/>
            <a:ext cx="10842995" cy="2575860"/>
          </a:xfrm>
          <a:prstGeom prst="roundRect">
            <a:avLst/>
          </a:prstGeom>
          <a:gradFill>
            <a:gsLst>
              <a:gs pos="85000">
                <a:schemeClr val="accent1">
                  <a:lumMod val="5000"/>
                  <a:lumOff val="95000"/>
                </a:schemeClr>
              </a:gs>
              <a:gs pos="100000">
                <a:srgbClr val="D68A8A"/>
              </a:gs>
            </a:gsLst>
            <a:path path="rect">
              <a:fillToRect l="50000" t="50000" r="50000" b="50000"/>
            </a:path>
          </a:gradFill>
          <a:ln w="38100">
            <a:solidFill>
              <a:srgbClr val="D28EB6"/>
            </a:solidFill>
          </a:ln>
          <a:effectLst>
            <a:outerShdw blurRad="63500" sx="102000" sy="102000" algn="ctr"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ru-RU" sz="1800" u="sng" dirty="0"/>
              <a:t>Реструктуризация деятельности </a:t>
            </a:r>
            <a:r>
              <a:rPr lang="ru-RU" sz="1800" dirty="0"/>
              <a:t>- предполагаемое изменение деятельности субъекта учета, включающее создание, изменение структуры (состава) обособленных подразделений субъекта учета и (или) изменение видов деятельности, объема и </a:t>
            </a:r>
            <a:r>
              <a:rPr lang="ru-RU" sz="1800" dirty="0" smtClean="0"/>
              <a:t> </a:t>
            </a:r>
            <a:r>
              <a:rPr lang="ru-RU" sz="1800" dirty="0"/>
              <a:t>способов ведения деятельности, изменение кадрового состава, в том числе численности, приводящее к увеличению обязательств субъекта учета сверх предусмотренных бюджетных назначений, в случае если такие изменения не являются условием осуществления деятельности субъекта учета.</a:t>
            </a:r>
            <a:endParaRPr lang="ru-RU" sz="1800" b="1" dirty="0">
              <a:latin typeface="Times New Roman" panose="02020603050405020304" pitchFamily="18" charset="0"/>
              <a:cs typeface="Times New Roman" panose="02020603050405020304" pitchFamily="18" charset="0"/>
            </a:endParaRPr>
          </a:p>
        </p:txBody>
      </p:sp>
      <p:sp>
        <p:nvSpPr>
          <p:cNvPr id="3" name="Подзаголовок 2"/>
          <p:cNvSpPr txBox="1">
            <a:spLocks/>
          </p:cNvSpPr>
          <p:nvPr/>
        </p:nvSpPr>
        <p:spPr>
          <a:xfrm>
            <a:off x="1102896" y="1357815"/>
            <a:ext cx="10681391" cy="1815691"/>
          </a:xfrm>
          <a:prstGeom prst="roundRect">
            <a:avLst/>
          </a:prstGeom>
          <a:gradFill>
            <a:gsLst>
              <a:gs pos="85000">
                <a:schemeClr val="accent1">
                  <a:lumMod val="5000"/>
                  <a:lumOff val="95000"/>
                </a:schemeClr>
              </a:gs>
              <a:gs pos="100000">
                <a:srgbClr val="D68A8A"/>
              </a:gs>
            </a:gsLst>
            <a:path path="rect">
              <a:fillToRect l="50000" t="50000" r="50000" b="50000"/>
            </a:path>
          </a:gradFill>
          <a:ln w="38100">
            <a:solidFill>
              <a:srgbClr val="D28EB6"/>
            </a:solidFill>
          </a:ln>
          <a:effectLst>
            <a:outerShdw blurRad="63500" sx="102000" sy="102000" algn="ctr"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sz="1800" b="1" dirty="0" smtClean="0"/>
              <a:t>    Резерв </a:t>
            </a:r>
            <a:r>
              <a:rPr lang="ru-RU" sz="1800" b="1" dirty="0"/>
              <a:t>по реструктуризации </a:t>
            </a:r>
            <a:r>
              <a:rPr lang="ru-RU" sz="1800" dirty="0"/>
              <a:t>- это обязанность, возникающая в силу законодательства Российской Федерации при принятии решения:</a:t>
            </a:r>
          </a:p>
          <a:p>
            <a:r>
              <a:rPr lang="ru-RU" sz="1800" dirty="0"/>
              <a:t>- о реструктуризации деятельности субъекта учета;</a:t>
            </a:r>
          </a:p>
          <a:p>
            <a:r>
              <a:rPr lang="ru-RU" sz="1800" dirty="0"/>
              <a:t>- о реорганизации либо ликвидации (упразднении) субъекта учета.</a:t>
            </a:r>
            <a:endParaRPr lang="ru-RU" sz="18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8F1130D7-CCAA-4DC1-B1D2-F6A6867D1A42}" type="slidenum">
              <a:rPr lang="ru-RU" smtClean="0"/>
              <a:t>7</a:t>
            </a:fld>
            <a:endParaRPr lang="ru-RU"/>
          </a:p>
        </p:txBody>
      </p:sp>
    </p:spTree>
    <p:extLst>
      <p:ext uri="{BB962C8B-B14F-4D97-AF65-F5344CB8AC3E}">
        <p14:creationId xmlns:p14="http://schemas.microsoft.com/office/powerpoint/2010/main" val="12941246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59224" y="940739"/>
            <a:ext cx="10712823" cy="5624745"/>
          </a:xfrm>
          <a:prstGeom prst="rect">
            <a:avLst/>
          </a:prstGeom>
        </p:spPr>
        <p:txBody>
          <a:bodyPr wrap="square">
            <a:spAutoFit/>
          </a:bodyPr>
          <a:lstStyle/>
          <a:p>
            <a:pPr indent="342265" algn="ctr">
              <a:lnSpc>
                <a:spcPct val="107000"/>
              </a:lnSpc>
              <a:spcAft>
                <a:spcPts val="0"/>
              </a:spcAft>
            </a:pPr>
            <a:r>
              <a:rPr lang="ru-RU" sz="2400" b="1" i="1" dirty="0">
                <a:latin typeface="Times New Roman" panose="02020603050405020304" pitchFamily="18" charset="0"/>
                <a:ea typeface="Calibri" panose="020F0502020204030204" pitchFamily="34" charset="0"/>
                <a:cs typeface="Times New Roman" panose="02020603050405020304" pitchFamily="18" charset="0"/>
              </a:rPr>
              <a:t>Резервы по реструктуризации деятельности возникают при обязательном соблюдении следующих условий</a:t>
            </a:r>
            <a:r>
              <a:rPr lang="ru-RU" sz="2400" b="1" i="1" dirty="0" smtClean="0">
                <a:latin typeface="Times New Roman" panose="02020603050405020304" pitchFamily="18" charset="0"/>
                <a:ea typeface="Calibri" panose="020F0502020204030204" pitchFamily="34" charset="0"/>
                <a:cs typeface="Times New Roman" panose="02020603050405020304" pitchFamily="18" charset="0"/>
              </a:rPr>
              <a:t>:</a:t>
            </a:r>
          </a:p>
          <a:p>
            <a:pPr indent="342265" algn="ctr">
              <a:lnSpc>
                <a:spcPct val="107000"/>
              </a:lnSpc>
              <a:spcAft>
                <a:spcPts val="0"/>
              </a:spcAft>
            </a:pPr>
            <a:endParaRPr lang="ru-RU" sz="2400" i="1" dirty="0">
              <a:latin typeface="Calibri" panose="020F0502020204030204" pitchFamily="34"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400" i="1" dirty="0">
                <a:solidFill>
                  <a:srgbClr val="4646C5"/>
                </a:solidFill>
                <a:latin typeface="Times New Roman" panose="02020603050405020304" pitchFamily="18" charset="0"/>
                <a:ea typeface="Calibri" panose="020F0502020204030204" pitchFamily="34" charset="0"/>
                <a:cs typeface="Times New Roman" panose="02020603050405020304" pitchFamily="18" charset="0"/>
              </a:rPr>
              <a:t>1) если у субъекта учета есть план (программа) реструктуризации деятельности;</a:t>
            </a:r>
            <a:endParaRPr lang="ru-RU" sz="2400" i="1" dirty="0">
              <a:solidFill>
                <a:srgbClr val="4646C5"/>
              </a:solidFill>
              <a:latin typeface="Calibri" panose="020F0502020204030204" pitchFamily="34" charset="0"/>
              <a:ea typeface="Calibri" panose="020F0502020204030204" pitchFamily="34" charset="0"/>
              <a:cs typeface="Times New Roman" panose="02020603050405020304" pitchFamily="18" charset="0"/>
            </a:endParaRPr>
          </a:p>
          <a:p>
            <a:pPr indent="342265" algn="just">
              <a:lnSpc>
                <a:spcPct val="107000"/>
              </a:lnSpc>
              <a:spcAft>
                <a:spcPts val="0"/>
              </a:spcAft>
            </a:pPr>
            <a:r>
              <a:rPr lang="ru-RU" sz="2400" i="1" dirty="0">
                <a:solidFill>
                  <a:srgbClr val="4646C5"/>
                </a:solidFill>
                <a:latin typeface="Times New Roman" panose="02020603050405020304" pitchFamily="18" charset="0"/>
                <a:ea typeface="Calibri" panose="020F0502020204030204" pitchFamily="34" charset="0"/>
                <a:cs typeface="Times New Roman" panose="02020603050405020304" pitchFamily="18" charset="0"/>
              </a:rPr>
              <a:t>2) субъект учета своими действиями и заявлениями создал у лиц, права которых затрагиваются предстоящей реструктуризацией деятельности, обоснованные ожидания, что план (программа) реструктуризации деятельности будет реализован в обозримом будущем</a:t>
            </a:r>
            <a:r>
              <a:rPr lang="ru-RU" sz="2400" i="1" dirty="0" smtClean="0">
                <a:solidFill>
                  <a:srgbClr val="4646C5"/>
                </a:solidFill>
                <a:latin typeface="Times New Roman" panose="02020603050405020304" pitchFamily="18" charset="0"/>
                <a:ea typeface="Calibri" panose="020F0502020204030204" pitchFamily="34" charset="0"/>
                <a:cs typeface="Times New Roman" panose="02020603050405020304" pitchFamily="18" charset="0"/>
              </a:rPr>
              <a:t>.</a:t>
            </a:r>
          </a:p>
          <a:p>
            <a:pPr indent="342265" algn="just">
              <a:lnSpc>
                <a:spcPct val="107000"/>
              </a:lnSpc>
              <a:spcAft>
                <a:spcPts val="0"/>
              </a:spcAft>
            </a:pPr>
            <a:endParaRPr lang="ru-RU" sz="2400" i="1" dirty="0">
              <a:latin typeface="Calibri" panose="020F0502020204030204" pitchFamily="34" charset="0"/>
              <a:ea typeface="Calibri" panose="020F0502020204030204" pitchFamily="34" charset="0"/>
              <a:cs typeface="Times New Roman" panose="02020603050405020304" pitchFamily="18" charset="0"/>
            </a:endParaRPr>
          </a:p>
          <a:p>
            <a:pPr indent="342265" algn="ctr">
              <a:lnSpc>
                <a:spcPct val="107000"/>
              </a:lnSpc>
              <a:spcAft>
                <a:spcPts val="0"/>
              </a:spcAft>
            </a:pPr>
            <a:r>
              <a:rPr lang="ru-RU" sz="2400" i="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Обозримое будущее в соответствии с </a:t>
            </a:r>
            <a:r>
              <a:rPr lang="ru-RU" sz="2400" i="1" dirty="0" smtClean="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п.77 СГС </a:t>
            </a:r>
            <a:r>
              <a:rPr lang="ru-RU" sz="2400" i="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"Концептуальные основы" соответствует временному периоду не менее четырех лет, начиная с года, за который была сформирована последняя бухгалтерская (финансовая) отчетность.</a:t>
            </a:r>
            <a:endParaRPr lang="ru-RU" sz="2400" i="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Номер слайда 2"/>
          <p:cNvSpPr>
            <a:spLocks noGrp="1"/>
          </p:cNvSpPr>
          <p:nvPr>
            <p:ph type="sldNum" sz="quarter" idx="12"/>
          </p:nvPr>
        </p:nvSpPr>
        <p:spPr/>
        <p:txBody>
          <a:bodyPr/>
          <a:lstStyle/>
          <a:p>
            <a:fld id="{8F1130D7-CCAA-4DC1-B1D2-F6A6867D1A42}" type="slidenum">
              <a:rPr lang="ru-RU" smtClean="0"/>
              <a:t>8</a:t>
            </a:fld>
            <a:endParaRPr lang="ru-RU"/>
          </a:p>
        </p:txBody>
      </p:sp>
    </p:spTree>
    <p:extLst>
      <p:ext uri="{BB962C8B-B14F-4D97-AF65-F5344CB8AC3E}">
        <p14:creationId xmlns:p14="http://schemas.microsoft.com/office/powerpoint/2010/main" val="6347889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70617733"/>
              </p:ext>
            </p:extLst>
          </p:nvPr>
        </p:nvGraphicFramePr>
        <p:xfrm>
          <a:off x="1111624" y="869577"/>
          <a:ext cx="10775576" cy="47692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941294" y="5638800"/>
            <a:ext cx="10784541" cy="1014380"/>
          </a:xfrm>
          <a:prstGeom prst="rect">
            <a:avLst/>
          </a:prstGeom>
        </p:spPr>
        <p:txBody>
          <a:bodyPr wrap="square">
            <a:spAutoFit/>
          </a:bodyPr>
          <a:lstStyle/>
          <a:p>
            <a:pPr indent="342265" algn="just">
              <a:lnSpc>
                <a:spcPct val="107000"/>
              </a:lnSpc>
              <a:spcAft>
                <a:spcPts val="0"/>
              </a:spcAft>
            </a:pPr>
            <a:r>
              <a:rPr lang="ru-RU"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В случае, если одно из условий не выполнено, резерв по реструктуризации не создается.</a:t>
            </a:r>
            <a:endParaRPr lang="ru-RU" sz="2800" b="1"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5504329" y="0"/>
            <a:ext cx="6096000" cy="923330"/>
          </a:xfrm>
          <a:prstGeom prst="rect">
            <a:avLst/>
          </a:prstGeom>
        </p:spPr>
        <p:txBody>
          <a:bodyPr>
            <a:spAutoFit/>
          </a:bodyPr>
          <a:lstStyle/>
          <a:p>
            <a:pPr algn="ctr"/>
            <a:r>
              <a:rPr lang="ru-RU" b="1" dirty="0">
                <a:solidFill>
                  <a:srgbClr val="0070C0"/>
                </a:solidFill>
                <a:latin typeface="Times New Roman" panose="02020603050405020304" pitchFamily="18" charset="0"/>
                <a:ea typeface="Calibri" panose="020F0502020204030204" pitchFamily="34" charset="0"/>
              </a:rPr>
              <a:t>При этом план реструктуризации деятельности представляет собой детальный утвержденный документ, определяющий:</a:t>
            </a:r>
            <a:endParaRPr lang="ru-RU" b="1" dirty="0">
              <a:solidFill>
                <a:srgbClr val="0070C0"/>
              </a:solidFill>
            </a:endParaRPr>
          </a:p>
        </p:txBody>
      </p:sp>
      <p:sp>
        <p:nvSpPr>
          <p:cNvPr id="5" name="Номер слайда 4"/>
          <p:cNvSpPr>
            <a:spLocks noGrp="1"/>
          </p:cNvSpPr>
          <p:nvPr>
            <p:ph type="sldNum" sz="quarter" idx="12"/>
          </p:nvPr>
        </p:nvSpPr>
        <p:spPr/>
        <p:txBody>
          <a:bodyPr/>
          <a:lstStyle/>
          <a:p>
            <a:fld id="{8F1130D7-CCAA-4DC1-B1D2-F6A6867D1A42}" type="slidenum">
              <a:rPr lang="ru-RU" smtClean="0"/>
              <a:t>9</a:t>
            </a:fld>
            <a:endParaRPr lang="ru-RU"/>
          </a:p>
        </p:txBody>
      </p:sp>
    </p:spTree>
    <p:extLst>
      <p:ext uri="{BB962C8B-B14F-4D97-AF65-F5344CB8AC3E}">
        <p14:creationId xmlns:p14="http://schemas.microsoft.com/office/powerpoint/2010/main" val="39320270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1215</TotalTime>
  <Words>3206</Words>
  <Application>Microsoft Office PowerPoint</Application>
  <PresentationFormat>Широкоэкранный</PresentationFormat>
  <Paragraphs>206</Paragraphs>
  <Slides>32</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32</vt:i4>
      </vt:variant>
    </vt:vector>
  </HeadingPairs>
  <TitlesOfParts>
    <vt:vector size="39" baseType="lpstr">
      <vt:lpstr>Arial</vt:lpstr>
      <vt:lpstr>Arial Black</vt:lpstr>
      <vt:lpstr>Bookman Old Style</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Фирсова Наталья Анатольевна</dc:creator>
  <cp:lastModifiedBy>Фирсова Наталья Анатольевна</cp:lastModifiedBy>
  <cp:revision>105</cp:revision>
  <dcterms:created xsi:type="dcterms:W3CDTF">2019-04-17T07:55:19Z</dcterms:created>
  <dcterms:modified xsi:type="dcterms:W3CDTF">2020-05-12T13:28:44Z</dcterms:modified>
</cp:coreProperties>
</file>