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84" r:id="rId9"/>
    <p:sldId id="291" r:id="rId10"/>
    <p:sldId id="261" r:id="rId11"/>
    <p:sldId id="292" r:id="rId12"/>
    <p:sldId id="294" r:id="rId13"/>
    <p:sldId id="295" r:id="rId14"/>
    <p:sldId id="296" r:id="rId15"/>
    <p:sldId id="273" r:id="rId16"/>
    <p:sldId id="275" r:id="rId17"/>
  </p:sldIdLst>
  <p:sldSz cx="12192000" cy="6858000"/>
  <p:notesSz cx="68087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8C7"/>
    <a:srgbClr val="FFF9A7"/>
    <a:srgbClr val="FFEB9C"/>
    <a:srgbClr val="A9D18E"/>
    <a:srgbClr val="B5DE99"/>
    <a:srgbClr val="FFC7CE"/>
    <a:srgbClr val="F49D2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57" autoAdjust="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A88316-6A38-4BFF-AC54-348B2A9905C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5756FD-6643-4273-88D2-48910A1F4934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недвижимого имущества;  </a:t>
          </a:r>
          <a:endParaRPr lang="ru-RU" sz="16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3A077D-2359-4858-B56A-DE3CBA3501F6}" type="parTrans" cxnId="{54D21861-90F7-48C7-A485-56B0F4111ACB}">
      <dgm:prSet/>
      <dgm:spPr/>
      <dgm:t>
        <a:bodyPr/>
        <a:lstStyle/>
        <a:p>
          <a:endParaRPr lang="ru-RU"/>
        </a:p>
      </dgm:t>
    </dgm:pt>
    <dgm:pt modelId="{BB3C53CF-B0F0-459E-B002-28B5DF37DB50}" type="sibTrans" cxnId="{54D21861-90F7-48C7-A485-56B0F4111ACB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64BC2908-D3EA-4C43-B7F3-6049D651C63B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имущества, в отношении которого введены ограничения </a:t>
          </a:r>
          <a:r>
            <a:rPr lang="ru-RU" sz="16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оборотоспособности</a:t>
          </a:r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передаваемого уполномоченным федеральным органам исполнительной власти;</a:t>
          </a:r>
          <a:endParaRPr lang="ru-RU" sz="16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139B3B-9BA0-4AAB-8332-9FE3A13DC98D}" type="parTrans" cxnId="{3B097CFA-B736-436F-ACBF-F64ED4C95BDD}">
      <dgm:prSet/>
      <dgm:spPr/>
      <dgm:t>
        <a:bodyPr/>
        <a:lstStyle/>
        <a:p>
          <a:endParaRPr lang="ru-RU"/>
        </a:p>
      </dgm:t>
    </dgm:pt>
    <dgm:pt modelId="{7CA7DE10-51BB-4A94-B272-7F71D1E75AF7}" type="sibTrans" cxnId="{3B097CFA-B736-436F-ACBF-F64ED4C95BDD}">
      <dgm:prSet/>
      <dgm:spPr/>
      <dgm:t>
        <a:bodyPr/>
        <a:lstStyle/>
        <a:p>
          <a:endParaRPr lang="ru-RU"/>
        </a:p>
      </dgm:t>
    </dgm:pt>
    <dgm:pt modelId="{863BA864-DFA9-411F-8641-20E47BC07EA3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движимого имущества, представляющего культурную ценность, включая движимое имущество религиозного назначения, которое передается Министерству культуры Российской Федерации;</a:t>
          </a:r>
          <a:endParaRPr lang="ru-RU" sz="1600" b="1" i="1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96FDB-3560-4F51-A01E-AB07B6195B73}" type="parTrans" cxnId="{FEB6BBF0-A2FC-4E68-BD9E-7FA50D14FA81}">
      <dgm:prSet/>
      <dgm:spPr/>
      <dgm:t>
        <a:bodyPr/>
        <a:lstStyle/>
        <a:p>
          <a:endParaRPr lang="ru-RU"/>
        </a:p>
      </dgm:t>
    </dgm:pt>
    <dgm:pt modelId="{C82FAD20-11C2-484B-BD53-431F12CAEA66}" type="sibTrans" cxnId="{FEB6BBF0-A2FC-4E68-BD9E-7FA50D14FA81}">
      <dgm:prSet/>
      <dgm:spPr/>
      <dgm:t>
        <a:bodyPr/>
        <a:lstStyle/>
        <a:p>
          <a:endParaRPr lang="ru-RU"/>
        </a:p>
      </dgm:t>
    </dgm:pt>
    <dgm:pt modelId="{8EE24B8A-66BA-40FD-B233-DA8E37530D7A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государственных ценных бумаг, выпущенных от имени Российской Федерации, драгоценных металлов, которые передаются Министерству финансов Российской Федерации в установленном им порядке;</a:t>
          </a:r>
          <a:endParaRPr lang="ru-RU" sz="1600" b="1" i="1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E6BD79-33F9-4165-BE3C-8B240BEAD2E1}" type="parTrans" cxnId="{17B591C2-47CD-4CB1-AC40-EA384C132352}">
      <dgm:prSet/>
      <dgm:spPr/>
      <dgm:t>
        <a:bodyPr/>
        <a:lstStyle/>
        <a:p>
          <a:endParaRPr lang="ru-RU"/>
        </a:p>
      </dgm:t>
    </dgm:pt>
    <dgm:pt modelId="{501BA5AB-2308-40CF-A5B3-7C20A2E81513}" type="sibTrans" cxnId="{17B591C2-47CD-4CB1-AC40-EA384C132352}">
      <dgm:prSet/>
      <dgm:spPr/>
      <dgm:t>
        <a:bodyPr/>
        <a:lstStyle/>
        <a:p>
          <a:endParaRPr lang="ru-RU"/>
        </a:p>
      </dgm:t>
    </dgm:pt>
    <dgm:pt modelId="{0D4D6000-8E5A-4D74-A572-19A9EE9479B5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денежных средств на банковских счетах и в банковских вкладах, </a:t>
          </a:r>
          <a:endParaRPr lang="ru-RU" sz="16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04763F-D9F3-47B1-A25C-9ABCE0ACB7DA}" type="parTrans" cxnId="{836D170E-11DA-464F-B907-DD584881D0BF}">
      <dgm:prSet/>
      <dgm:spPr/>
      <dgm:t>
        <a:bodyPr/>
        <a:lstStyle/>
        <a:p>
          <a:endParaRPr lang="ru-RU"/>
        </a:p>
      </dgm:t>
    </dgm:pt>
    <dgm:pt modelId="{8AE2C325-A2FF-4270-A708-6EF2FC6149CA}" type="sibTrans" cxnId="{836D170E-11DA-464F-B907-DD584881D0BF}">
      <dgm:prSet/>
      <dgm:spPr/>
      <dgm:t>
        <a:bodyPr/>
        <a:lstStyle/>
        <a:p>
          <a:endParaRPr lang="ru-RU"/>
        </a:p>
      </dgm:t>
    </dgm:pt>
    <dgm:pt modelId="{5770D212-93EA-48E3-98F9-B64FE9C0B4EF}" type="pres">
      <dgm:prSet presAssocID="{48A88316-6A38-4BFF-AC54-348B2A9905C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2B512B2-2D65-4199-AB9D-7D84852D86D9}" type="pres">
      <dgm:prSet presAssocID="{48A88316-6A38-4BFF-AC54-348B2A9905CD}" presName="Name1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DAEB1B04-0556-4946-A93B-08D0D4F7C6E7}" type="pres">
      <dgm:prSet presAssocID="{48A88316-6A38-4BFF-AC54-348B2A9905CD}" presName="cycl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1BADBF9B-C56D-43DF-A52B-EFA2B8CF27B3}" type="pres">
      <dgm:prSet presAssocID="{48A88316-6A38-4BFF-AC54-348B2A9905CD}" presName="srcNode" presStyleLbl="node1" presStyleIdx="0" presStyleCnt="5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0361D6E0-A4FD-4C88-970D-C72BE7B1975A}" type="pres">
      <dgm:prSet presAssocID="{48A88316-6A38-4BFF-AC54-348B2A9905CD}" presName="conn" presStyleLbl="parChTrans1D2" presStyleIdx="0" presStyleCnt="1"/>
      <dgm:spPr/>
      <dgm:t>
        <a:bodyPr/>
        <a:lstStyle/>
        <a:p>
          <a:endParaRPr lang="ru-RU"/>
        </a:p>
      </dgm:t>
    </dgm:pt>
    <dgm:pt modelId="{DCAC1D92-18FD-4FD1-81E7-D1C15226FDDF}" type="pres">
      <dgm:prSet presAssocID="{48A88316-6A38-4BFF-AC54-348B2A9905CD}" presName="extraNode" presStyleLbl="node1" presStyleIdx="0" presStyleCnt="5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6A5F1001-DF83-4904-B2B8-A0932EF21200}" type="pres">
      <dgm:prSet presAssocID="{48A88316-6A38-4BFF-AC54-348B2A9905CD}" presName="dstNode" presStyleLbl="node1" presStyleIdx="0" presStyleCnt="5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77F9C38C-D22A-4CA9-9D15-486E3AE097B3}" type="pres">
      <dgm:prSet presAssocID="{215756FD-6643-4273-88D2-48910A1F4934}" presName="text_1" presStyleLbl="node1" presStyleIdx="0" presStyleCnt="5" custScaleX="93814" custScaleY="81567" custLinFactNeighborX="659" custLinFactNeighborY="-29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57191-43A4-44EE-B65E-6234238B9F95}" type="pres">
      <dgm:prSet presAssocID="{215756FD-6643-4273-88D2-48910A1F4934}" presName="accent_1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710064AB-CC05-4986-B329-DFE619EB63CB}" type="pres">
      <dgm:prSet presAssocID="{215756FD-6643-4273-88D2-48910A1F4934}" presName="accentRepeatNode" presStyleLbl="solidFgAcc1" presStyleIdx="0" presStyleCnt="5" custScaleX="100844" custScaleY="88445" custLinFactNeighborX="26204" custLinFactNeighborY="-24673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2FFF0C12-1902-4393-880A-32988FD9D116}" type="pres">
      <dgm:prSet presAssocID="{64BC2908-D3EA-4C43-B7F3-6049D651C63B}" presName="text_2" presStyleLbl="node1" presStyleIdx="1" presStyleCnt="5" custScaleX="99809" custScaleY="124038" custLinFactNeighborX="-502" custLinFactNeighborY="-29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86EF5-D5CF-48F1-9F08-FF4CBB9FDF63}" type="pres">
      <dgm:prSet presAssocID="{64BC2908-D3EA-4C43-B7F3-6049D651C63B}" presName="accent_2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3C4E4054-851B-4E39-9AB4-3F7A8AE52DAD}" type="pres">
      <dgm:prSet presAssocID="{64BC2908-D3EA-4C43-B7F3-6049D651C63B}" presName="accentRepeatNode" presStyleLbl="solidFgAcc1" presStyleIdx="1" presStyleCnt="5" custScaleX="112389" custScaleY="114146" custLinFactNeighborX="-25350" custLinFactNeighborY="-24595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2A1685B2-B711-46A5-B5C9-AC1EAEE39366}" type="pres">
      <dgm:prSet presAssocID="{863BA864-DFA9-411F-8641-20E47BC07EA3}" presName="text_3" presStyleLbl="node1" presStyleIdx="2" presStyleCnt="5" custScaleX="98558" custScaleY="121241" custLinFactNeighborX="-179" custLinFactNeighborY="-13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3FF88-8137-41AC-A2A4-F2FEF4C0D106}" type="pres">
      <dgm:prSet presAssocID="{863BA864-DFA9-411F-8641-20E47BC07EA3}" presName="accent_3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FF80BE63-5D91-4E5E-8342-D37D57863CE8}" type="pres">
      <dgm:prSet presAssocID="{863BA864-DFA9-411F-8641-20E47BC07EA3}" presName="accentRepeatNode" presStyleLbl="solidFgAcc1" presStyleIdx="2" presStyleCnt="5" custScaleX="108360" custScaleY="111422" custLinFactNeighborX="-16523" custLinFactNeighborY="-11346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59C46779-D5C5-466C-9009-705A7A6626EE}" type="pres">
      <dgm:prSet presAssocID="{8EE24B8A-66BA-40FD-B233-DA8E37530D7A}" presName="text_4" presStyleLbl="node1" presStyleIdx="3" presStyleCnt="5" custScaleX="96550" custScaleY="137673" custLinFactNeighborX="87" custLinFactNeighborY="-2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61691-A7AB-4CB4-AD04-D1F665CB83CB}" type="pres">
      <dgm:prSet presAssocID="{8EE24B8A-66BA-40FD-B233-DA8E37530D7A}" presName="accent_4" presStyleCnt="0"/>
      <dgm:spPr/>
    </dgm:pt>
    <dgm:pt modelId="{EA66B82A-70A7-49B7-8D94-E4B5B1FB6566}" type="pres">
      <dgm:prSet presAssocID="{8EE24B8A-66BA-40FD-B233-DA8E37530D7A}" presName="accentRepeatNode" presStyleLbl="solidFgAcc1" presStyleIdx="3" presStyleCnt="5" custScaleX="107590" custScaleY="110387" custLinFactNeighborX="1987" custLinFactNeighborY="-5727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0D871230-32FE-4136-87D4-E143FDDC2D99}" type="pres">
      <dgm:prSet presAssocID="{0D4D6000-8E5A-4D74-A572-19A9EE9479B5}" presName="text_5" presStyleLbl="node1" presStyleIdx="4" presStyleCnt="5" custScaleX="96097" custScaleY="116883" custLinFactNeighborX="1351" custLinFactNeighborY="-5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B5852-75E6-4285-92C6-550AB91840B3}" type="pres">
      <dgm:prSet presAssocID="{0D4D6000-8E5A-4D74-A572-19A9EE9479B5}" presName="accent_5" presStyleCnt="0"/>
      <dgm:spPr/>
    </dgm:pt>
    <dgm:pt modelId="{66834B01-9850-4798-955D-018EE1303709}" type="pres">
      <dgm:prSet presAssocID="{0D4D6000-8E5A-4D74-A572-19A9EE9479B5}" presName="accentRepeatNode" presStyleLbl="solidFgAcc1" presStyleIdx="4" presStyleCnt="5" custScaleX="112184" custScaleY="114564" custLinFactNeighborX="31755" custLinFactNeighborY="0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</dgm:ptLst>
  <dgm:cxnLst>
    <dgm:cxn modelId="{836D170E-11DA-464F-B907-DD584881D0BF}" srcId="{48A88316-6A38-4BFF-AC54-348B2A9905CD}" destId="{0D4D6000-8E5A-4D74-A572-19A9EE9479B5}" srcOrd="4" destOrd="0" parTransId="{1F04763F-D9F3-47B1-A25C-9ABCE0ACB7DA}" sibTransId="{8AE2C325-A2FF-4270-A708-6EF2FC6149CA}"/>
    <dgm:cxn modelId="{54D21861-90F7-48C7-A485-56B0F4111ACB}" srcId="{48A88316-6A38-4BFF-AC54-348B2A9905CD}" destId="{215756FD-6643-4273-88D2-48910A1F4934}" srcOrd="0" destOrd="0" parTransId="{C53A077D-2359-4858-B56A-DE3CBA3501F6}" sibTransId="{BB3C53CF-B0F0-459E-B002-28B5DF37DB50}"/>
    <dgm:cxn modelId="{589216DD-F935-461D-A84C-B92534B602C6}" type="presOf" srcId="{215756FD-6643-4273-88D2-48910A1F4934}" destId="{77F9C38C-D22A-4CA9-9D15-486E3AE097B3}" srcOrd="0" destOrd="0" presId="urn:microsoft.com/office/officeart/2008/layout/VerticalCurvedList"/>
    <dgm:cxn modelId="{5EDAB783-28EA-4270-954B-35C081584991}" type="presOf" srcId="{64BC2908-D3EA-4C43-B7F3-6049D651C63B}" destId="{2FFF0C12-1902-4393-880A-32988FD9D116}" srcOrd="0" destOrd="0" presId="urn:microsoft.com/office/officeart/2008/layout/VerticalCurvedList"/>
    <dgm:cxn modelId="{17B591C2-47CD-4CB1-AC40-EA384C132352}" srcId="{48A88316-6A38-4BFF-AC54-348B2A9905CD}" destId="{8EE24B8A-66BA-40FD-B233-DA8E37530D7A}" srcOrd="3" destOrd="0" parTransId="{1DE6BD79-33F9-4165-BE3C-8B240BEAD2E1}" sibTransId="{501BA5AB-2308-40CF-A5B3-7C20A2E81513}"/>
    <dgm:cxn modelId="{62512BDA-1E47-468C-93CA-B440C493DA38}" type="presOf" srcId="{48A88316-6A38-4BFF-AC54-348B2A9905CD}" destId="{5770D212-93EA-48E3-98F9-B64FE9C0B4EF}" srcOrd="0" destOrd="0" presId="urn:microsoft.com/office/officeart/2008/layout/VerticalCurvedList"/>
    <dgm:cxn modelId="{BF5B05CD-9664-4BEE-BCE6-A4E7883572CA}" type="presOf" srcId="{8EE24B8A-66BA-40FD-B233-DA8E37530D7A}" destId="{59C46779-D5C5-466C-9009-705A7A6626EE}" srcOrd="0" destOrd="0" presId="urn:microsoft.com/office/officeart/2008/layout/VerticalCurvedList"/>
    <dgm:cxn modelId="{8950E70E-7C45-4DAD-BB6D-D51CC0A4EFB1}" type="presOf" srcId="{863BA864-DFA9-411F-8641-20E47BC07EA3}" destId="{2A1685B2-B711-46A5-B5C9-AC1EAEE39366}" srcOrd="0" destOrd="0" presId="urn:microsoft.com/office/officeart/2008/layout/VerticalCurvedList"/>
    <dgm:cxn modelId="{FEB6BBF0-A2FC-4E68-BD9E-7FA50D14FA81}" srcId="{48A88316-6A38-4BFF-AC54-348B2A9905CD}" destId="{863BA864-DFA9-411F-8641-20E47BC07EA3}" srcOrd="2" destOrd="0" parTransId="{9B796FDB-3560-4F51-A01E-AB07B6195B73}" sibTransId="{C82FAD20-11C2-484B-BD53-431F12CAEA66}"/>
    <dgm:cxn modelId="{5C20FF49-1934-455C-BF5B-360EA5C3C873}" type="presOf" srcId="{BB3C53CF-B0F0-459E-B002-28B5DF37DB50}" destId="{0361D6E0-A4FD-4C88-970D-C72BE7B1975A}" srcOrd="0" destOrd="0" presId="urn:microsoft.com/office/officeart/2008/layout/VerticalCurvedList"/>
    <dgm:cxn modelId="{3B097CFA-B736-436F-ACBF-F64ED4C95BDD}" srcId="{48A88316-6A38-4BFF-AC54-348B2A9905CD}" destId="{64BC2908-D3EA-4C43-B7F3-6049D651C63B}" srcOrd="1" destOrd="0" parTransId="{B6139B3B-9BA0-4AAB-8332-9FE3A13DC98D}" sibTransId="{7CA7DE10-51BB-4A94-B272-7F71D1E75AF7}"/>
    <dgm:cxn modelId="{B2250753-AB9A-42B9-9E12-8073A97054A5}" type="presOf" srcId="{0D4D6000-8E5A-4D74-A572-19A9EE9479B5}" destId="{0D871230-32FE-4136-87D4-E143FDDC2D99}" srcOrd="0" destOrd="0" presId="urn:microsoft.com/office/officeart/2008/layout/VerticalCurvedList"/>
    <dgm:cxn modelId="{761D78D7-B582-4984-AC85-808999C013D0}" type="presParOf" srcId="{5770D212-93EA-48E3-98F9-B64FE9C0B4EF}" destId="{32B512B2-2D65-4199-AB9D-7D84852D86D9}" srcOrd="0" destOrd="0" presId="urn:microsoft.com/office/officeart/2008/layout/VerticalCurvedList"/>
    <dgm:cxn modelId="{F2EA4F18-1483-436A-8CCB-E812164AFF6F}" type="presParOf" srcId="{32B512B2-2D65-4199-AB9D-7D84852D86D9}" destId="{DAEB1B04-0556-4946-A93B-08D0D4F7C6E7}" srcOrd="0" destOrd="0" presId="urn:microsoft.com/office/officeart/2008/layout/VerticalCurvedList"/>
    <dgm:cxn modelId="{D853A421-395D-485B-A923-ABE8488940B1}" type="presParOf" srcId="{DAEB1B04-0556-4946-A93B-08D0D4F7C6E7}" destId="{1BADBF9B-C56D-43DF-A52B-EFA2B8CF27B3}" srcOrd="0" destOrd="0" presId="urn:microsoft.com/office/officeart/2008/layout/VerticalCurvedList"/>
    <dgm:cxn modelId="{14FD98A2-5EF0-4065-A87C-BC02C85B03CF}" type="presParOf" srcId="{DAEB1B04-0556-4946-A93B-08D0D4F7C6E7}" destId="{0361D6E0-A4FD-4C88-970D-C72BE7B1975A}" srcOrd="1" destOrd="0" presId="urn:microsoft.com/office/officeart/2008/layout/VerticalCurvedList"/>
    <dgm:cxn modelId="{4C20A9E2-AD24-47FF-8A55-D35B0D1EC1FA}" type="presParOf" srcId="{DAEB1B04-0556-4946-A93B-08D0D4F7C6E7}" destId="{DCAC1D92-18FD-4FD1-81E7-D1C15226FDDF}" srcOrd="2" destOrd="0" presId="urn:microsoft.com/office/officeart/2008/layout/VerticalCurvedList"/>
    <dgm:cxn modelId="{D9299259-F0CA-4F6A-9391-88B494146BCC}" type="presParOf" srcId="{DAEB1B04-0556-4946-A93B-08D0D4F7C6E7}" destId="{6A5F1001-DF83-4904-B2B8-A0932EF21200}" srcOrd="3" destOrd="0" presId="urn:microsoft.com/office/officeart/2008/layout/VerticalCurvedList"/>
    <dgm:cxn modelId="{FB2AE907-D015-493F-AAC5-F072AB153C83}" type="presParOf" srcId="{32B512B2-2D65-4199-AB9D-7D84852D86D9}" destId="{77F9C38C-D22A-4CA9-9D15-486E3AE097B3}" srcOrd="1" destOrd="0" presId="urn:microsoft.com/office/officeart/2008/layout/VerticalCurvedList"/>
    <dgm:cxn modelId="{08787A62-C4E1-4F9D-A428-700432BE614D}" type="presParOf" srcId="{32B512B2-2D65-4199-AB9D-7D84852D86D9}" destId="{AE457191-43A4-44EE-B65E-6234238B9F95}" srcOrd="2" destOrd="0" presId="urn:microsoft.com/office/officeart/2008/layout/VerticalCurvedList"/>
    <dgm:cxn modelId="{578F02CF-9319-41C2-B225-6F0465A416B8}" type="presParOf" srcId="{AE457191-43A4-44EE-B65E-6234238B9F95}" destId="{710064AB-CC05-4986-B329-DFE619EB63CB}" srcOrd="0" destOrd="0" presId="urn:microsoft.com/office/officeart/2008/layout/VerticalCurvedList"/>
    <dgm:cxn modelId="{E8C4C59F-B0B1-48C7-8239-C7CD625E0DFC}" type="presParOf" srcId="{32B512B2-2D65-4199-AB9D-7D84852D86D9}" destId="{2FFF0C12-1902-4393-880A-32988FD9D116}" srcOrd="3" destOrd="0" presId="urn:microsoft.com/office/officeart/2008/layout/VerticalCurvedList"/>
    <dgm:cxn modelId="{F5C4C7BC-E392-4CF1-8B90-9B4C0B2D3E7A}" type="presParOf" srcId="{32B512B2-2D65-4199-AB9D-7D84852D86D9}" destId="{5DC86EF5-D5CF-48F1-9F08-FF4CBB9FDF63}" srcOrd="4" destOrd="0" presId="urn:microsoft.com/office/officeart/2008/layout/VerticalCurvedList"/>
    <dgm:cxn modelId="{E8F59DBB-BA4F-4BC8-925D-42B855EBD7B7}" type="presParOf" srcId="{5DC86EF5-D5CF-48F1-9F08-FF4CBB9FDF63}" destId="{3C4E4054-851B-4E39-9AB4-3F7A8AE52DAD}" srcOrd="0" destOrd="0" presId="urn:microsoft.com/office/officeart/2008/layout/VerticalCurvedList"/>
    <dgm:cxn modelId="{F5B04924-AFCF-40E6-83C8-DF182858EA64}" type="presParOf" srcId="{32B512B2-2D65-4199-AB9D-7D84852D86D9}" destId="{2A1685B2-B711-46A5-B5C9-AC1EAEE39366}" srcOrd="5" destOrd="0" presId="urn:microsoft.com/office/officeart/2008/layout/VerticalCurvedList"/>
    <dgm:cxn modelId="{185708F4-4F97-49F8-BAA7-61240C5D095A}" type="presParOf" srcId="{32B512B2-2D65-4199-AB9D-7D84852D86D9}" destId="{C503FF88-8137-41AC-A2A4-F2FEF4C0D106}" srcOrd="6" destOrd="0" presId="urn:microsoft.com/office/officeart/2008/layout/VerticalCurvedList"/>
    <dgm:cxn modelId="{7D95CB48-C8D9-4B83-9F53-AB88F648FE1D}" type="presParOf" srcId="{C503FF88-8137-41AC-A2A4-F2FEF4C0D106}" destId="{FF80BE63-5D91-4E5E-8342-D37D57863CE8}" srcOrd="0" destOrd="0" presId="urn:microsoft.com/office/officeart/2008/layout/VerticalCurvedList"/>
    <dgm:cxn modelId="{5D9E4E40-57FD-4D29-9A1A-F163328A5084}" type="presParOf" srcId="{32B512B2-2D65-4199-AB9D-7D84852D86D9}" destId="{59C46779-D5C5-466C-9009-705A7A6626EE}" srcOrd="7" destOrd="0" presId="urn:microsoft.com/office/officeart/2008/layout/VerticalCurvedList"/>
    <dgm:cxn modelId="{8F6A6A0B-3270-422C-9FB1-372DF4BAAC41}" type="presParOf" srcId="{32B512B2-2D65-4199-AB9D-7D84852D86D9}" destId="{01961691-A7AB-4CB4-AD04-D1F665CB83CB}" srcOrd="8" destOrd="0" presId="urn:microsoft.com/office/officeart/2008/layout/VerticalCurvedList"/>
    <dgm:cxn modelId="{EAC67D8E-C7C8-4A34-9BAF-6A583B5B671A}" type="presParOf" srcId="{01961691-A7AB-4CB4-AD04-D1F665CB83CB}" destId="{EA66B82A-70A7-49B7-8D94-E4B5B1FB6566}" srcOrd="0" destOrd="0" presId="urn:microsoft.com/office/officeart/2008/layout/VerticalCurvedList"/>
    <dgm:cxn modelId="{FF726588-F292-49CA-9810-44E361EC6EA3}" type="presParOf" srcId="{32B512B2-2D65-4199-AB9D-7D84852D86D9}" destId="{0D871230-32FE-4136-87D4-E143FDDC2D99}" srcOrd="9" destOrd="0" presId="urn:microsoft.com/office/officeart/2008/layout/VerticalCurvedList"/>
    <dgm:cxn modelId="{D37793D7-2F7D-423F-9835-C0F354F2BE39}" type="presParOf" srcId="{32B512B2-2D65-4199-AB9D-7D84852D86D9}" destId="{7E1B5852-75E6-4285-92C6-550AB91840B3}" srcOrd="10" destOrd="0" presId="urn:microsoft.com/office/officeart/2008/layout/VerticalCurvedList"/>
    <dgm:cxn modelId="{16D39F1A-9733-4AC1-A454-9F8361567D38}" type="presParOf" srcId="{7E1B5852-75E6-4285-92C6-550AB91840B3}" destId="{66834B01-9850-4798-955D-018EE130370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19D87-172C-4D4A-AC9C-4A39863000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</dgm:pt>
    <dgm:pt modelId="{40C159A8-8707-4176-B5E7-548C4A2FC4C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pPr algn="just"/>
          <a:r>
            <a:rPr lang="ru-RU" sz="1800" b="1" i="1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основании акта приема-передачи имущества, обращенного в собственность государства, подписанного уполномоченным лицом уполномоченного органа либо судебным приставом-исполнителем и уполномоченным лицом Федерального агентства по управлению государственным имуществом</a:t>
          </a:r>
          <a:endParaRPr lang="ru-RU" sz="1800" b="1" i="1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3F8CE9-CC59-471A-9FC8-FD50ACF70AC2}" type="parTrans" cxnId="{76590106-7DBF-40D0-8D67-860E2460EE85}">
      <dgm:prSet/>
      <dgm:spPr/>
      <dgm:t>
        <a:bodyPr/>
        <a:lstStyle/>
        <a:p>
          <a:endParaRPr lang="ru-RU"/>
        </a:p>
      </dgm:t>
    </dgm:pt>
    <dgm:pt modelId="{F0C790C6-4401-4DE0-A4C7-6D59CE8D1429}" type="sibTrans" cxnId="{76590106-7DBF-40D0-8D67-860E2460EE85}">
      <dgm:prSet/>
      <dgm:spPr/>
      <dgm:t>
        <a:bodyPr/>
        <a:lstStyle/>
        <a:p>
          <a:endParaRPr lang="ru-RU"/>
        </a:p>
      </dgm:t>
    </dgm:pt>
    <dgm:pt modelId="{CC461E59-F9AE-4091-BBE3-12F60CE5FF2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18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фактическом количестве, при выявлении количественных расхождений и видимых дефектов имущества, обращенного в собственность государства, в акте приема-передачи имущества, обращенного в собственность государства, делается соответствующая отметка</a:t>
          </a:r>
        </a:p>
        <a:p>
          <a:endParaRPr lang="ru-RU" sz="20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B914B7F-87FB-4952-A152-647C85ABE9B7}" type="parTrans" cxnId="{4490BE16-B364-4F9B-AD20-6D51B7D13883}">
      <dgm:prSet/>
      <dgm:spPr/>
      <dgm:t>
        <a:bodyPr/>
        <a:lstStyle/>
        <a:p>
          <a:endParaRPr lang="ru-RU"/>
        </a:p>
      </dgm:t>
    </dgm:pt>
    <dgm:pt modelId="{B2697223-D950-496D-963A-5AD4858E9495}" type="sibTrans" cxnId="{4490BE16-B364-4F9B-AD20-6D51B7D13883}">
      <dgm:prSet/>
      <dgm:spPr/>
      <dgm:t>
        <a:bodyPr/>
        <a:lstStyle/>
        <a:p>
          <a:endParaRPr lang="ru-RU"/>
        </a:p>
      </dgm:t>
    </dgm:pt>
    <dgm:pt modelId="{0CE67938-858C-493E-B781-BD5D4A540EEB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18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осуществляет прием имущества, обращенного в собственность государства, в срок не более 30 рабочих дней со дня поступления уведомления</a:t>
          </a:r>
          <a:endParaRPr lang="ru-RU" sz="1800" b="1" i="1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C59D90-57E2-4076-A7E6-235BF52AACEE}" type="parTrans" cxnId="{6ECDA471-4A9E-46FB-A564-9F45CD3C0AB2}">
      <dgm:prSet/>
      <dgm:spPr/>
      <dgm:t>
        <a:bodyPr/>
        <a:lstStyle/>
        <a:p>
          <a:endParaRPr lang="ru-RU"/>
        </a:p>
      </dgm:t>
    </dgm:pt>
    <dgm:pt modelId="{D0EA7742-776F-4748-847A-9B4965FDD77E}" type="sibTrans" cxnId="{6ECDA471-4A9E-46FB-A564-9F45CD3C0AB2}">
      <dgm:prSet/>
      <dgm:spPr/>
      <dgm:t>
        <a:bodyPr/>
        <a:lstStyle/>
        <a:p>
          <a:endParaRPr lang="ru-RU"/>
        </a:p>
      </dgm:t>
    </dgm:pt>
    <dgm:pt modelId="{75D021E0-11F4-4CC8-A2BF-F2CDAEBD69A2}" type="pres">
      <dgm:prSet presAssocID="{6D619D87-172C-4D4A-AC9C-4A3986300083}" presName="linear" presStyleCnt="0">
        <dgm:presLayoutVars>
          <dgm:dir/>
          <dgm:animLvl val="lvl"/>
          <dgm:resizeHandles val="exact"/>
        </dgm:presLayoutVars>
      </dgm:prSet>
      <dgm:spPr/>
    </dgm:pt>
    <dgm:pt modelId="{0263F55F-9A4B-4939-A66A-BD46F494910C}" type="pres">
      <dgm:prSet presAssocID="{40C159A8-8707-4176-B5E7-548C4A2FC4C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070E262E-F2BC-480F-9CE4-275F6861E803}" type="pres">
      <dgm:prSet presAssocID="{40C159A8-8707-4176-B5E7-548C4A2FC4C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E65C906-9B75-46C4-94E5-0C3E4D66AC1C}" type="pres">
      <dgm:prSet presAssocID="{40C159A8-8707-4176-B5E7-548C4A2FC4C5}" presName="parentText" presStyleLbl="node1" presStyleIdx="0" presStyleCnt="3" custScaleX="132403" custScaleY="123380" custLinFactNeighborX="773" custLinFactNeighborY="22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9AE03-66F7-478D-BB08-E89E4AB8EB37}" type="pres">
      <dgm:prSet presAssocID="{40C159A8-8707-4176-B5E7-548C4A2FC4C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A131983D-648F-442C-944E-A30C4785555F}" type="pres">
      <dgm:prSet presAssocID="{40C159A8-8707-4176-B5E7-548C4A2FC4C5}" presName="childText" presStyleLbl="conFgAcc1" presStyleIdx="0" presStyleCnt="3" custLinFactNeighborY="27054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BA48A39D-C29C-469A-94CD-72758A4BF867}" type="pres">
      <dgm:prSet presAssocID="{F0C790C6-4401-4DE0-A4C7-6D59CE8D1429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9F5106F-42B6-411D-AFA4-2FDF586425FF}" type="pres">
      <dgm:prSet presAssocID="{CC461E59-F9AE-4091-BBE3-12F60CE5FF2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73345B4E-2765-4DE7-86CD-3FCC1262B0FF}" type="pres">
      <dgm:prSet presAssocID="{CC461E59-F9AE-4091-BBE3-12F60CE5FF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E9988A-787D-4BA5-8F2B-B0D46F5031F9}" type="pres">
      <dgm:prSet presAssocID="{CC461E59-F9AE-4091-BBE3-12F60CE5FF25}" presName="parentText" presStyleLbl="node1" presStyleIdx="1" presStyleCnt="3" custScaleX="129687" custScaleY="120537" custLinFactNeighborX="16423" custLinFactNeighborY="128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05F9C-BC81-461E-9B46-F471F55040FB}" type="pres">
      <dgm:prSet presAssocID="{CC461E59-F9AE-4091-BBE3-12F60CE5FF2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3B2016BE-6E7C-4B28-97AD-0DFCCB0B330B}" type="pres">
      <dgm:prSet presAssocID="{CC461E59-F9AE-4091-BBE3-12F60CE5FF25}" presName="childText" presStyleLbl="conFgAcc1" presStyleIdx="1" presStyleCnt="3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04229F6-2921-43D6-8E95-A15124CEB9EF}" type="pres">
      <dgm:prSet presAssocID="{B2697223-D950-496D-963A-5AD4858E9495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D6EE338-8C11-4087-BFF1-AD7301364430}" type="pres">
      <dgm:prSet presAssocID="{0CE67938-858C-493E-B781-BD5D4A540EEB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CE92FCF6-C270-4D2D-A83E-3C09EB15F1D3}" type="pres">
      <dgm:prSet presAssocID="{0CE67938-858C-493E-B781-BD5D4A540EE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F4974E8-DFD3-4604-8DB6-8BC1ECAE7376}" type="pres">
      <dgm:prSet presAssocID="{0CE67938-858C-493E-B781-BD5D4A540EEB}" presName="parentText" presStyleLbl="node1" presStyleIdx="2" presStyleCnt="3" custScaleX="130902" custScaleY="60118" custLinFactNeighborX="-18493" custLinFactNeighborY="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225A-ADCD-4683-A2E2-02BC13CAAB5E}" type="pres">
      <dgm:prSet presAssocID="{0CE67938-858C-493E-B781-BD5D4A540EEB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5EB819C-1824-4433-9602-54141DA7268A}" type="pres">
      <dgm:prSet presAssocID="{0CE67938-858C-493E-B781-BD5D4A540EEB}" presName="childText" presStyleLbl="conFgAcc1" presStyleIdx="2" presStyleCnt="3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</dgm:ptLst>
  <dgm:cxnLst>
    <dgm:cxn modelId="{E90EF2E4-E23C-4686-A58C-767D339D9759}" type="presOf" srcId="{0CE67938-858C-493E-B781-BD5D4A540EEB}" destId="{CE92FCF6-C270-4D2D-A83E-3C09EB15F1D3}" srcOrd="0" destOrd="0" presId="urn:microsoft.com/office/officeart/2005/8/layout/list1"/>
    <dgm:cxn modelId="{456D86B1-9328-4559-84B7-CBDC857B3DFE}" type="presOf" srcId="{40C159A8-8707-4176-B5E7-548C4A2FC4C5}" destId="{EE65C906-9B75-46C4-94E5-0C3E4D66AC1C}" srcOrd="1" destOrd="0" presId="urn:microsoft.com/office/officeart/2005/8/layout/list1"/>
    <dgm:cxn modelId="{20569486-6193-4A22-8694-7FCF354326D2}" type="presOf" srcId="{0CE67938-858C-493E-B781-BD5D4A540EEB}" destId="{3F4974E8-DFD3-4604-8DB6-8BC1ECAE7376}" srcOrd="1" destOrd="0" presId="urn:microsoft.com/office/officeart/2005/8/layout/list1"/>
    <dgm:cxn modelId="{0F57EE2D-033B-4291-AA96-4BCC651AC6D9}" type="presOf" srcId="{6D619D87-172C-4D4A-AC9C-4A3986300083}" destId="{75D021E0-11F4-4CC8-A2BF-F2CDAEBD69A2}" srcOrd="0" destOrd="0" presId="urn:microsoft.com/office/officeart/2005/8/layout/list1"/>
    <dgm:cxn modelId="{4490BE16-B364-4F9B-AD20-6D51B7D13883}" srcId="{6D619D87-172C-4D4A-AC9C-4A3986300083}" destId="{CC461E59-F9AE-4091-BBE3-12F60CE5FF25}" srcOrd="1" destOrd="0" parTransId="{8B914B7F-87FB-4952-A152-647C85ABE9B7}" sibTransId="{B2697223-D950-496D-963A-5AD4858E9495}"/>
    <dgm:cxn modelId="{76590106-7DBF-40D0-8D67-860E2460EE85}" srcId="{6D619D87-172C-4D4A-AC9C-4A3986300083}" destId="{40C159A8-8707-4176-B5E7-548C4A2FC4C5}" srcOrd="0" destOrd="0" parTransId="{223F8CE9-CC59-471A-9FC8-FD50ACF70AC2}" sibTransId="{F0C790C6-4401-4DE0-A4C7-6D59CE8D1429}"/>
    <dgm:cxn modelId="{6ECDA471-4A9E-46FB-A564-9F45CD3C0AB2}" srcId="{6D619D87-172C-4D4A-AC9C-4A3986300083}" destId="{0CE67938-858C-493E-B781-BD5D4A540EEB}" srcOrd="2" destOrd="0" parTransId="{C0C59D90-57E2-4076-A7E6-235BF52AACEE}" sibTransId="{D0EA7742-776F-4748-847A-9B4965FDD77E}"/>
    <dgm:cxn modelId="{26EC9D2E-08E9-4EAA-BA3D-408146B9C40C}" type="presOf" srcId="{40C159A8-8707-4176-B5E7-548C4A2FC4C5}" destId="{070E262E-F2BC-480F-9CE4-275F6861E803}" srcOrd="0" destOrd="0" presId="urn:microsoft.com/office/officeart/2005/8/layout/list1"/>
    <dgm:cxn modelId="{EB0167DA-A4B2-4B05-A9B7-460E43342030}" type="presOf" srcId="{CC461E59-F9AE-4091-BBE3-12F60CE5FF25}" destId="{BFE9988A-787D-4BA5-8F2B-B0D46F5031F9}" srcOrd="1" destOrd="0" presId="urn:microsoft.com/office/officeart/2005/8/layout/list1"/>
    <dgm:cxn modelId="{F75DD75E-6C09-4560-9E1B-486CD59BF549}" type="presOf" srcId="{CC461E59-F9AE-4091-BBE3-12F60CE5FF25}" destId="{73345B4E-2765-4DE7-86CD-3FCC1262B0FF}" srcOrd="0" destOrd="0" presId="urn:microsoft.com/office/officeart/2005/8/layout/list1"/>
    <dgm:cxn modelId="{80954846-2FB0-4EDF-B7F2-5335A1172C53}" type="presParOf" srcId="{75D021E0-11F4-4CC8-A2BF-F2CDAEBD69A2}" destId="{0263F55F-9A4B-4939-A66A-BD46F494910C}" srcOrd="0" destOrd="0" presId="urn:microsoft.com/office/officeart/2005/8/layout/list1"/>
    <dgm:cxn modelId="{BB702C7F-023B-46C1-908B-DF06AA1DB627}" type="presParOf" srcId="{0263F55F-9A4B-4939-A66A-BD46F494910C}" destId="{070E262E-F2BC-480F-9CE4-275F6861E803}" srcOrd="0" destOrd="0" presId="urn:microsoft.com/office/officeart/2005/8/layout/list1"/>
    <dgm:cxn modelId="{89813428-C96E-4A7A-84B2-390690000BCB}" type="presParOf" srcId="{0263F55F-9A4B-4939-A66A-BD46F494910C}" destId="{EE65C906-9B75-46C4-94E5-0C3E4D66AC1C}" srcOrd="1" destOrd="0" presId="urn:microsoft.com/office/officeart/2005/8/layout/list1"/>
    <dgm:cxn modelId="{BDCD86CA-1C63-4687-A604-537BAD1AE60D}" type="presParOf" srcId="{75D021E0-11F4-4CC8-A2BF-F2CDAEBD69A2}" destId="{A929AE03-66F7-478D-BB08-E89E4AB8EB37}" srcOrd="1" destOrd="0" presId="urn:microsoft.com/office/officeart/2005/8/layout/list1"/>
    <dgm:cxn modelId="{FC61871C-4B45-4152-9AB0-7E121A0DEDD2}" type="presParOf" srcId="{75D021E0-11F4-4CC8-A2BF-F2CDAEBD69A2}" destId="{A131983D-648F-442C-944E-A30C4785555F}" srcOrd="2" destOrd="0" presId="urn:microsoft.com/office/officeart/2005/8/layout/list1"/>
    <dgm:cxn modelId="{E824D062-F1C5-4CD7-BFE3-5B4468D1434B}" type="presParOf" srcId="{75D021E0-11F4-4CC8-A2BF-F2CDAEBD69A2}" destId="{BA48A39D-C29C-469A-94CD-72758A4BF867}" srcOrd="3" destOrd="0" presId="urn:microsoft.com/office/officeart/2005/8/layout/list1"/>
    <dgm:cxn modelId="{1274A04B-91B5-4878-8808-5561E4079047}" type="presParOf" srcId="{75D021E0-11F4-4CC8-A2BF-F2CDAEBD69A2}" destId="{F9F5106F-42B6-411D-AFA4-2FDF586425FF}" srcOrd="4" destOrd="0" presId="urn:microsoft.com/office/officeart/2005/8/layout/list1"/>
    <dgm:cxn modelId="{316F27E8-D1B9-4975-8BD0-24EAD6D60FFE}" type="presParOf" srcId="{F9F5106F-42B6-411D-AFA4-2FDF586425FF}" destId="{73345B4E-2765-4DE7-86CD-3FCC1262B0FF}" srcOrd="0" destOrd="0" presId="urn:microsoft.com/office/officeart/2005/8/layout/list1"/>
    <dgm:cxn modelId="{D381EB6C-887E-4C38-ADC3-3C691FB59ADD}" type="presParOf" srcId="{F9F5106F-42B6-411D-AFA4-2FDF586425FF}" destId="{BFE9988A-787D-4BA5-8F2B-B0D46F5031F9}" srcOrd="1" destOrd="0" presId="urn:microsoft.com/office/officeart/2005/8/layout/list1"/>
    <dgm:cxn modelId="{807F52CF-B0D9-46F3-8426-8AC67CE08E2B}" type="presParOf" srcId="{75D021E0-11F4-4CC8-A2BF-F2CDAEBD69A2}" destId="{6D005F9C-BC81-461E-9B46-F471F55040FB}" srcOrd="5" destOrd="0" presId="urn:microsoft.com/office/officeart/2005/8/layout/list1"/>
    <dgm:cxn modelId="{D4F4EF0C-F42D-4635-B049-FD9014AE82A8}" type="presParOf" srcId="{75D021E0-11F4-4CC8-A2BF-F2CDAEBD69A2}" destId="{3B2016BE-6E7C-4B28-97AD-0DFCCB0B330B}" srcOrd="6" destOrd="0" presId="urn:microsoft.com/office/officeart/2005/8/layout/list1"/>
    <dgm:cxn modelId="{D8B59539-CEAF-4497-A30B-C5EEE15728C5}" type="presParOf" srcId="{75D021E0-11F4-4CC8-A2BF-F2CDAEBD69A2}" destId="{404229F6-2921-43D6-8E95-A15124CEB9EF}" srcOrd="7" destOrd="0" presId="urn:microsoft.com/office/officeart/2005/8/layout/list1"/>
    <dgm:cxn modelId="{DCC0BB48-06C1-4CC2-9311-11D54231FD2B}" type="presParOf" srcId="{75D021E0-11F4-4CC8-A2BF-F2CDAEBD69A2}" destId="{4D6EE338-8C11-4087-BFF1-AD7301364430}" srcOrd="8" destOrd="0" presId="urn:microsoft.com/office/officeart/2005/8/layout/list1"/>
    <dgm:cxn modelId="{571FD84C-F626-4509-A8E0-10A9F4834E54}" type="presParOf" srcId="{4D6EE338-8C11-4087-BFF1-AD7301364430}" destId="{CE92FCF6-C270-4D2D-A83E-3C09EB15F1D3}" srcOrd="0" destOrd="0" presId="urn:microsoft.com/office/officeart/2005/8/layout/list1"/>
    <dgm:cxn modelId="{24C6D691-FBB1-4C89-BD8E-BBBD2C06EBC3}" type="presParOf" srcId="{4D6EE338-8C11-4087-BFF1-AD7301364430}" destId="{3F4974E8-DFD3-4604-8DB6-8BC1ECAE7376}" srcOrd="1" destOrd="0" presId="urn:microsoft.com/office/officeart/2005/8/layout/list1"/>
    <dgm:cxn modelId="{DCE64374-B77C-4836-8390-CD105A871A01}" type="presParOf" srcId="{75D021E0-11F4-4CC8-A2BF-F2CDAEBD69A2}" destId="{6090225A-ADCD-4683-A2E2-02BC13CAAB5E}" srcOrd="9" destOrd="0" presId="urn:microsoft.com/office/officeart/2005/8/layout/list1"/>
    <dgm:cxn modelId="{941169BC-B556-410D-BF92-AA6FC8C877B9}" type="presParOf" srcId="{75D021E0-11F4-4CC8-A2BF-F2CDAEBD69A2}" destId="{F5EB819C-1824-4433-9602-54141DA7268A}" srcOrd="10" destOrd="0" presId="urn:microsoft.com/office/officeart/2005/8/layout/list1"/>
  </dgm:cxnLst>
  <dgm:bg>
    <a:solidFill>
      <a:schemeClr val="accent6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A88316-6A38-4BFF-AC54-348B2A9905C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5756FD-6643-4273-88D2-48910A1F4934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переработка (утилизация);</a:t>
          </a:r>
          <a:endParaRPr lang="ru-RU" sz="28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3A077D-2359-4858-B56A-DE3CBA3501F6}" type="parTrans" cxnId="{54D21861-90F7-48C7-A485-56B0F4111ACB}">
      <dgm:prSet/>
      <dgm:spPr/>
      <dgm:t>
        <a:bodyPr/>
        <a:lstStyle/>
        <a:p>
          <a:endParaRPr lang="ru-RU"/>
        </a:p>
      </dgm:t>
    </dgm:pt>
    <dgm:pt modelId="{BB3C53CF-B0F0-459E-B002-28B5DF37DB50}" type="sibTrans" cxnId="{54D21861-90F7-48C7-A485-56B0F4111ACB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64BC2908-D3EA-4C43-B7F3-6049D651C63B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уничтожение;</a:t>
          </a:r>
          <a:endParaRPr lang="ru-RU" sz="28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139B3B-9BA0-4AAB-8332-9FE3A13DC98D}" type="parTrans" cxnId="{3B097CFA-B736-436F-ACBF-F64ED4C95BDD}">
      <dgm:prSet/>
      <dgm:spPr/>
      <dgm:t>
        <a:bodyPr/>
        <a:lstStyle/>
        <a:p>
          <a:endParaRPr lang="ru-RU"/>
        </a:p>
      </dgm:t>
    </dgm:pt>
    <dgm:pt modelId="{7CA7DE10-51BB-4A94-B272-7F71D1E75AF7}" type="sibTrans" cxnId="{3B097CFA-B736-436F-ACBF-F64ED4C95BDD}">
      <dgm:prSet/>
      <dgm:spPr/>
      <dgm:t>
        <a:bodyPr/>
        <a:lstStyle/>
        <a:p>
          <a:endParaRPr lang="ru-RU"/>
        </a:p>
      </dgm:t>
    </dgm:pt>
    <dgm:pt modelId="{863BA864-DFA9-411F-8641-20E47BC07EA3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pPr algn="just"/>
          <a:r>
            <a: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реализация.</a:t>
          </a:r>
          <a:endParaRPr lang="ru-RU" sz="28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96FDB-3560-4F51-A01E-AB07B6195B73}" type="parTrans" cxnId="{FEB6BBF0-A2FC-4E68-BD9E-7FA50D14FA81}">
      <dgm:prSet/>
      <dgm:spPr/>
      <dgm:t>
        <a:bodyPr/>
        <a:lstStyle/>
        <a:p>
          <a:endParaRPr lang="ru-RU"/>
        </a:p>
      </dgm:t>
    </dgm:pt>
    <dgm:pt modelId="{C82FAD20-11C2-484B-BD53-431F12CAEA66}" type="sibTrans" cxnId="{FEB6BBF0-A2FC-4E68-BD9E-7FA50D14FA81}">
      <dgm:prSet/>
      <dgm:spPr/>
      <dgm:t>
        <a:bodyPr/>
        <a:lstStyle/>
        <a:p>
          <a:endParaRPr lang="ru-RU"/>
        </a:p>
      </dgm:t>
    </dgm:pt>
    <dgm:pt modelId="{5770D212-93EA-48E3-98F9-B64FE9C0B4EF}" type="pres">
      <dgm:prSet presAssocID="{48A88316-6A38-4BFF-AC54-348B2A9905C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2B512B2-2D65-4199-AB9D-7D84852D86D9}" type="pres">
      <dgm:prSet presAssocID="{48A88316-6A38-4BFF-AC54-348B2A9905CD}" presName="Name1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DAEB1B04-0556-4946-A93B-08D0D4F7C6E7}" type="pres">
      <dgm:prSet presAssocID="{48A88316-6A38-4BFF-AC54-348B2A9905CD}" presName="cycl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1BADBF9B-C56D-43DF-A52B-EFA2B8CF27B3}" type="pres">
      <dgm:prSet presAssocID="{48A88316-6A38-4BFF-AC54-348B2A9905CD}" presName="srcNode" presStyleLbl="node1" presStyleIdx="0" presStyleCnt="3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0361D6E0-A4FD-4C88-970D-C72BE7B1975A}" type="pres">
      <dgm:prSet presAssocID="{48A88316-6A38-4BFF-AC54-348B2A9905CD}" presName="conn" presStyleLbl="parChTrans1D2" presStyleIdx="0" presStyleCnt="1"/>
      <dgm:spPr/>
      <dgm:t>
        <a:bodyPr/>
        <a:lstStyle/>
        <a:p>
          <a:endParaRPr lang="ru-RU"/>
        </a:p>
      </dgm:t>
    </dgm:pt>
    <dgm:pt modelId="{DCAC1D92-18FD-4FD1-81E7-D1C15226FDDF}" type="pres">
      <dgm:prSet presAssocID="{48A88316-6A38-4BFF-AC54-348B2A9905CD}" presName="extraNode" presStyleLbl="node1" presStyleIdx="0" presStyleCnt="3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6A5F1001-DF83-4904-B2B8-A0932EF21200}" type="pres">
      <dgm:prSet presAssocID="{48A88316-6A38-4BFF-AC54-348B2A9905CD}" presName="dstNode" presStyleLbl="node1" presStyleIdx="0" presStyleCnt="3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77F9C38C-D22A-4CA9-9D15-486E3AE097B3}" type="pres">
      <dgm:prSet presAssocID="{215756FD-6643-4273-88D2-48910A1F4934}" presName="text_1" presStyleLbl="node1" presStyleIdx="0" presStyleCnt="3" custScaleX="96741" custScaleY="130757" custLinFactNeighborX="614" custLinFactNeighborY="-45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57191-43A4-44EE-B65E-6234238B9F95}" type="pres">
      <dgm:prSet presAssocID="{215756FD-6643-4273-88D2-48910A1F4934}" presName="accent_1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710064AB-CC05-4986-B329-DFE619EB63CB}" type="pres">
      <dgm:prSet presAssocID="{215756FD-6643-4273-88D2-48910A1F4934}" presName="accentRepeatNode" presStyleLbl="solidFgAcc1" presStyleIdx="0" presStyleCnt="3" custScaleX="112659" custScaleY="110603" custLinFactNeighborX="10673" custLinFactNeighborY="-24535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2FFF0C12-1902-4393-880A-32988FD9D116}" type="pres">
      <dgm:prSet presAssocID="{64BC2908-D3EA-4C43-B7F3-6049D651C63B}" presName="text_2" presStyleLbl="node1" presStyleIdx="1" presStyleCnt="3" custScaleX="97900" custScaleY="124643" custLinFactNeighborX="-174" custLinFactNeighborY="-30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86EF5-D5CF-48F1-9F08-FF4CBB9FDF63}" type="pres">
      <dgm:prSet presAssocID="{64BC2908-D3EA-4C43-B7F3-6049D651C63B}" presName="accent_2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3C4E4054-851B-4E39-9AB4-3F7A8AE52DAD}" type="pres">
      <dgm:prSet presAssocID="{64BC2908-D3EA-4C43-B7F3-6049D651C63B}" presName="accentRepeatNode" presStyleLbl="solidFgAcc1" presStyleIdx="1" presStyleCnt="3" custScaleX="112389" custScaleY="114146" custLinFactNeighborX="-10287" custLinFactNeighborY="-19634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2A1685B2-B711-46A5-B5C9-AC1EAEE39366}" type="pres">
      <dgm:prSet presAssocID="{863BA864-DFA9-411F-8641-20E47BC07EA3}" presName="text_3" presStyleLbl="node1" presStyleIdx="2" presStyleCnt="3" custScaleX="98812" custScaleY="149524" custLinFactNeighborX="-179" custLinFactNeighborY="-13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3FF88-8137-41AC-A2A4-F2FEF4C0D106}" type="pres">
      <dgm:prSet presAssocID="{863BA864-DFA9-411F-8641-20E47BC07EA3}" presName="accent_3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  <dgm:pt modelId="{FF80BE63-5D91-4E5E-8342-D37D57863CE8}" type="pres">
      <dgm:prSet presAssocID="{863BA864-DFA9-411F-8641-20E47BC07EA3}" presName="accentRepeatNode" presStyleLbl="solidFgAcc1" presStyleIdx="2" presStyleCnt="3" custScaleX="106329" custScaleY="111422" custLinFactNeighborX="8421" custLinFactNeighborY="-12544"/>
      <dgm:spPr>
        <a:solidFill>
          <a:schemeClr val="accent6">
            <a:lumMod val="7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</dgm:spPr>
      <dgm:t>
        <a:bodyPr/>
        <a:lstStyle/>
        <a:p>
          <a:endParaRPr lang="ru-RU"/>
        </a:p>
      </dgm:t>
    </dgm:pt>
  </dgm:ptLst>
  <dgm:cxnLst>
    <dgm:cxn modelId="{54D21861-90F7-48C7-A485-56B0F4111ACB}" srcId="{48A88316-6A38-4BFF-AC54-348B2A9905CD}" destId="{215756FD-6643-4273-88D2-48910A1F4934}" srcOrd="0" destOrd="0" parTransId="{C53A077D-2359-4858-B56A-DE3CBA3501F6}" sibTransId="{BB3C53CF-B0F0-459E-B002-28B5DF37DB50}"/>
    <dgm:cxn modelId="{ABD552A7-CBFE-43FC-85C4-B23977C22A40}" type="presOf" srcId="{BB3C53CF-B0F0-459E-B002-28B5DF37DB50}" destId="{0361D6E0-A4FD-4C88-970D-C72BE7B1975A}" srcOrd="0" destOrd="0" presId="urn:microsoft.com/office/officeart/2008/layout/VerticalCurvedList"/>
    <dgm:cxn modelId="{36CB6784-41BE-4573-B0E9-91E6510DC413}" type="presOf" srcId="{48A88316-6A38-4BFF-AC54-348B2A9905CD}" destId="{5770D212-93EA-48E3-98F9-B64FE9C0B4EF}" srcOrd="0" destOrd="0" presId="urn:microsoft.com/office/officeart/2008/layout/VerticalCurvedList"/>
    <dgm:cxn modelId="{E5F24D04-238C-4FC0-8EB4-B6019B314CC2}" type="presOf" srcId="{64BC2908-D3EA-4C43-B7F3-6049D651C63B}" destId="{2FFF0C12-1902-4393-880A-32988FD9D116}" srcOrd="0" destOrd="0" presId="urn:microsoft.com/office/officeart/2008/layout/VerticalCurvedList"/>
    <dgm:cxn modelId="{FEB6BBF0-A2FC-4E68-BD9E-7FA50D14FA81}" srcId="{48A88316-6A38-4BFF-AC54-348B2A9905CD}" destId="{863BA864-DFA9-411F-8641-20E47BC07EA3}" srcOrd="2" destOrd="0" parTransId="{9B796FDB-3560-4F51-A01E-AB07B6195B73}" sibTransId="{C82FAD20-11C2-484B-BD53-431F12CAEA66}"/>
    <dgm:cxn modelId="{CDCD5D2A-7D11-423E-85C4-3364EC6560D0}" type="presOf" srcId="{215756FD-6643-4273-88D2-48910A1F4934}" destId="{77F9C38C-D22A-4CA9-9D15-486E3AE097B3}" srcOrd="0" destOrd="0" presId="urn:microsoft.com/office/officeart/2008/layout/VerticalCurvedList"/>
    <dgm:cxn modelId="{DF399322-19C9-43C6-B392-88563998CF76}" type="presOf" srcId="{863BA864-DFA9-411F-8641-20E47BC07EA3}" destId="{2A1685B2-B711-46A5-B5C9-AC1EAEE39366}" srcOrd="0" destOrd="0" presId="urn:microsoft.com/office/officeart/2008/layout/VerticalCurvedList"/>
    <dgm:cxn modelId="{3B097CFA-B736-436F-ACBF-F64ED4C95BDD}" srcId="{48A88316-6A38-4BFF-AC54-348B2A9905CD}" destId="{64BC2908-D3EA-4C43-B7F3-6049D651C63B}" srcOrd="1" destOrd="0" parTransId="{B6139B3B-9BA0-4AAB-8332-9FE3A13DC98D}" sibTransId="{7CA7DE10-51BB-4A94-B272-7F71D1E75AF7}"/>
    <dgm:cxn modelId="{EEC67C2E-85C6-4BF6-AE41-5B7CCD74E8C2}" type="presParOf" srcId="{5770D212-93EA-48E3-98F9-B64FE9C0B4EF}" destId="{32B512B2-2D65-4199-AB9D-7D84852D86D9}" srcOrd="0" destOrd="0" presId="urn:microsoft.com/office/officeart/2008/layout/VerticalCurvedList"/>
    <dgm:cxn modelId="{0DC9F264-2590-48DF-B51B-A9928B0AD471}" type="presParOf" srcId="{32B512B2-2D65-4199-AB9D-7D84852D86D9}" destId="{DAEB1B04-0556-4946-A93B-08D0D4F7C6E7}" srcOrd="0" destOrd="0" presId="urn:microsoft.com/office/officeart/2008/layout/VerticalCurvedList"/>
    <dgm:cxn modelId="{05846815-D3E1-4A3C-94A2-12E2C69FD34C}" type="presParOf" srcId="{DAEB1B04-0556-4946-A93B-08D0D4F7C6E7}" destId="{1BADBF9B-C56D-43DF-A52B-EFA2B8CF27B3}" srcOrd="0" destOrd="0" presId="urn:microsoft.com/office/officeart/2008/layout/VerticalCurvedList"/>
    <dgm:cxn modelId="{7580C8E8-6264-431B-9D0F-B4A5DDF7A838}" type="presParOf" srcId="{DAEB1B04-0556-4946-A93B-08D0D4F7C6E7}" destId="{0361D6E0-A4FD-4C88-970D-C72BE7B1975A}" srcOrd="1" destOrd="0" presId="urn:microsoft.com/office/officeart/2008/layout/VerticalCurvedList"/>
    <dgm:cxn modelId="{C17A7244-7DC5-46D5-8B52-6780C199C845}" type="presParOf" srcId="{DAEB1B04-0556-4946-A93B-08D0D4F7C6E7}" destId="{DCAC1D92-18FD-4FD1-81E7-D1C15226FDDF}" srcOrd="2" destOrd="0" presId="urn:microsoft.com/office/officeart/2008/layout/VerticalCurvedList"/>
    <dgm:cxn modelId="{799BA6DE-57A4-45F4-95E3-5E815DBFB070}" type="presParOf" srcId="{DAEB1B04-0556-4946-A93B-08D0D4F7C6E7}" destId="{6A5F1001-DF83-4904-B2B8-A0932EF21200}" srcOrd="3" destOrd="0" presId="urn:microsoft.com/office/officeart/2008/layout/VerticalCurvedList"/>
    <dgm:cxn modelId="{58A873E7-6E26-4A08-A700-AE113F8B1446}" type="presParOf" srcId="{32B512B2-2D65-4199-AB9D-7D84852D86D9}" destId="{77F9C38C-D22A-4CA9-9D15-486E3AE097B3}" srcOrd="1" destOrd="0" presId="urn:microsoft.com/office/officeart/2008/layout/VerticalCurvedList"/>
    <dgm:cxn modelId="{409794D2-85E3-4B83-864D-2B24D3A1D16C}" type="presParOf" srcId="{32B512B2-2D65-4199-AB9D-7D84852D86D9}" destId="{AE457191-43A4-44EE-B65E-6234238B9F95}" srcOrd="2" destOrd="0" presId="urn:microsoft.com/office/officeart/2008/layout/VerticalCurvedList"/>
    <dgm:cxn modelId="{1011FC99-D40A-4C69-B4AE-ECCC88A82470}" type="presParOf" srcId="{AE457191-43A4-44EE-B65E-6234238B9F95}" destId="{710064AB-CC05-4986-B329-DFE619EB63CB}" srcOrd="0" destOrd="0" presId="urn:microsoft.com/office/officeart/2008/layout/VerticalCurvedList"/>
    <dgm:cxn modelId="{563FAC39-410D-4402-8D33-A197DE43488E}" type="presParOf" srcId="{32B512B2-2D65-4199-AB9D-7D84852D86D9}" destId="{2FFF0C12-1902-4393-880A-32988FD9D116}" srcOrd="3" destOrd="0" presId="urn:microsoft.com/office/officeart/2008/layout/VerticalCurvedList"/>
    <dgm:cxn modelId="{68A6FA0D-FD71-4B9F-B3A2-B2896E7FCC47}" type="presParOf" srcId="{32B512B2-2D65-4199-AB9D-7D84852D86D9}" destId="{5DC86EF5-D5CF-48F1-9F08-FF4CBB9FDF63}" srcOrd="4" destOrd="0" presId="urn:microsoft.com/office/officeart/2008/layout/VerticalCurvedList"/>
    <dgm:cxn modelId="{D53869C4-0EE3-46A7-8E7F-AD38CCDC2C6E}" type="presParOf" srcId="{5DC86EF5-D5CF-48F1-9F08-FF4CBB9FDF63}" destId="{3C4E4054-851B-4E39-9AB4-3F7A8AE52DAD}" srcOrd="0" destOrd="0" presId="urn:microsoft.com/office/officeart/2008/layout/VerticalCurvedList"/>
    <dgm:cxn modelId="{4CC6A9F2-86FE-456C-9A41-1F427136B290}" type="presParOf" srcId="{32B512B2-2D65-4199-AB9D-7D84852D86D9}" destId="{2A1685B2-B711-46A5-B5C9-AC1EAEE39366}" srcOrd="5" destOrd="0" presId="urn:microsoft.com/office/officeart/2008/layout/VerticalCurvedList"/>
    <dgm:cxn modelId="{75B55374-8064-4AE7-8B42-6FFFB45D05DB}" type="presParOf" srcId="{32B512B2-2D65-4199-AB9D-7D84852D86D9}" destId="{C503FF88-8137-41AC-A2A4-F2FEF4C0D106}" srcOrd="6" destOrd="0" presId="urn:microsoft.com/office/officeart/2008/layout/VerticalCurvedList"/>
    <dgm:cxn modelId="{262B186C-FCC4-419E-B315-64F3F817163B}" type="presParOf" srcId="{C503FF88-8137-41AC-A2A4-F2FEF4C0D106}" destId="{FF80BE63-5D91-4E5E-8342-D37D57863CE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619D87-172C-4D4A-AC9C-4A39863000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</dgm:pt>
    <dgm:pt modelId="{40C159A8-8707-4176-B5E7-548C4A2FC4C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pPr algn="just"/>
          <a:r>
            <a:rPr lang="ru-RU" sz="1800" b="1" i="1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 направлении имущества на переработку (утилизацию) Федеральное агентство по управлению государственным имуществом организует проведение оценки имущества как вторичного сырья с последующим соответствующим отражением корректировки учетной стоимости.</a:t>
          </a:r>
          <a:endParaRPr lang="ru-RU" sz="1800" b="1" i="1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3F8CE9-CC59-471A-9FC8-FD50ACF70AC2}" type="parTrans" cxnId="{76590106-7DBF-40D0-8D67-860E2460EE85}">
      <dgm:prSet/>
      <dgm:spPr/>
      <dgm:t>
        <a:bodyPr/>
        <a:lstStyle/>
        <a:p>
          <a:endParaRPr lang="ru-RU"/>
        </a:p>
      </dgm:t>
    </dgm:pt>
    <dgm:pt modelId="{F0C790C6-4401-4DE0-A4C7-6D59CE8D1429}" type="sibTrans" cxnId="{76590106-7DBF-40D0-8D67-860E2460EE85}">
      <dgm:prSet/>
      <dgm:spPr/>
      <dgm:t>
        <a:bodyPr/>
        <a:lstStyle/>
        <a:p>
          <a:endParaRPr lang="ru-RU"/>
        </a:p>
      </dgm:t>
    </dgm:pt>
    <dgm:pt modelId="{CC461E59-F9AE-4091-BBE3-12F60CE5FF2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18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 привлечении исполнителя для оказания услуг по переработке (утилизации) имущества договор об оказании услуг по переработке (утилизации) имущества должен содержать существенное условие о переходе права собственности на новую вещь, полученную в результате переработки (утилизации), к лицу, осуществившему переработку (утилизацию), с компенсацией Федеральному агентству по управлению государственным имуществом стоимости имущества как вторичного сырья.</a:t>
          </a:r>
          <a:endParaRPr lang="ru-RU" sz="1800" b="1" i="1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914B7F-87FB-4952-A152-647C85ABE9B7}" type="parTrans" cxnId="{4490BE16-B364-4F9B-AD20-6D51B7D13883}">
      <dgm:prSet/>
      <dgm:spPr/>
      <dgm:t>
        <a:bodyPr/>
        <a:lstStyle/>
        <a:p>
          <a:endParaRPr lang="ru-RU"/>
        </a:p>
      </dgm:t>
    </dgm:pt>
    <dgm:pt modelId="{B2697223-D950-496D-963A-5AD4858E9495}" type="sibTrans" cxnId="{4490BE16-B364-4F9B-AD20-6D51B7D13883}">
      <dgm:prSet/>
      <dgm:spPr/>
      <dgm:t>
        <a:bodyPr/>
        <a:lstStyle/>
        <a:p>
          <a:endParaRPr lang="ru-RU"/>
        </a:p>
      </dgm:t>
    </dgm:pt>
    <dgm:pt modelId="{75D021E0-11F4-4CC8-A2BF-F2CDAEBD69A2}" type="pres">
      <dgm:prSet presAssocID="{6D619D87-172C-4D4A-AC9C-4A3986300083}" presName="linear" presStyleCnt="0">
        <dgm:presLayoutVars>
          <dgm:dir/>
          <dgm:animLvl val="lvl"/>
          <dgm:resizeHandles val="exact"/>
        </dgm:presLayoutVars>
      </dgm:prSet>
      <dgm:spPr/>
    </dgm:pt>
    <dgm:pt modelId="{0263F55F-9A4B-4939-A66A-BD46F494910C}" type="pres">
      <dgm:prSet presAssocID="{40C159A8-8707-4176-B5E7-548C4A2FC4C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070E262E-F2BC-480F-9CE4-275F6861E803}" type="pres">
      <dgm:prSet presAssocID="{40C159A8-8707-4176-B5E7-548C4A2FC4C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E65C906-9B75-46C4-94E5-0C3E4D66AC1C}" type="pres">
      <dgm:prSet presAssocID="{40C159A8-8707-4176-B5E7-548C4A2FC4C5}" presName="parentText" presStyleLbl="node1" presStyleIdx="0" presStyleCnt="2" custScaleX="132403" custScaleY="142576" custLinFactNeighborX="773" custLinFactNeighborY="22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9AE03-66F7-478D-BB08-E89E4AB8EB37}" type="pres">
      <dgm:prSet presAssocID="{40C159A8-8707-4176-B5E7-548C4A2FC4C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A131983D-648F-442C-944E-A30C4785555F}" type="pres">
      <dgm:prSet presAssocID="{40C159A8-8707-4176-B5E7-548C4A2FC4C5}" presName="childText" presStyleLbl="conFgAcc1" presStyleIdx="0" presStyleCnt="2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BA48A39D-C29C-469A-94CD-72758A4BF867}" type="pres">
      <dgm:prSet presAssocID="{F0C790C6-4401-4DE0-A4C7-6D59CE8D1429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9F5106F-42B6-411D-AFA4-2FDF586425FF}" type="pres">
      <dgm:prSet presAssocID="{CC461E59-F9AE-4091-BBE3-12F60CE5FF2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73345B4E-2765-4DE7-86CD-3FCC1262B0FF}" type="pres">
      <dgm:prSet presAssocID="{CC461E59-F9AE-4091-BBE3-12F60CE5FF2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FE9988A-787D-4BA5-8F2B-B0D46F5031F9}" type="pres">
      <dgm:prSet presAssocID="{CC461E59-F9AE-4091-BBE3-12F60CE5FF25}" presName="parentText" presStyleLbl="node1" presStyleIdx="1" presStyleCnt="2" custScaleX="132099" custScaleY="2164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05F9C-BC81-461E-9B46-F471F55040FB}" type="pres">
      <dgm:prSet presAssocID="{CC461E59-F9AE-4091-BBE3-12F60CE5FF2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3B2016BE-6E7C-4B28-97AD-0DFCCB0B330B}" type="pres">
      <dgm:prSet presAssocID="{CC461E59-F9AE-4091-BBE3-12F60CE5FF25}" presName="childText" presStyleLbl="conFgAcc1" presStyleIdx="1" presStyleCnt="2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endParaRPr lang="ru-RU"/>
        </a:p>
      </dgm:t>
    </dgm:pt>
  </dgm:ptLst>
  <dgm:cxnLst>
    <dgm:cxn modelId="{4490BE16-B364-4F9B-AD20-6D51B7D13883}" srcId="{6D619D87-172C-4D4A-AC9C-4A3986300083}" destId="{CC461E59-F9AE-4091-BBE3-12F60CE5FF25}" srcOrd="1" destOrd="0" parTransId="{8B914B7F-87FB-4952-A152-647C85ABE9B7}" sibTransId="{B2697223-D950-496D-963A-5AD4858E9495}"/>
    <dgm:cxn modelId="{76590106-7DBF-40D0-8D67-860E2460EE85}" srcId="{6D619D87-172C-4D4A-AC9C-4A3986300083}" destId="{40C159A8-8707-4176-B5E7-548C4A2FC4C5}" srcOrd="0" destOrd="0" parTransId="{223F8CE9-CC59-471A-9FC8-FD50ACF70AC2}" sibTransId="{F0C790C6-4401-4DE0-A4C7-6D59CE8D1429}"/>
    <dgm:cxn modelId="{95EAA185-EC8B-4BDE-860C-2A9ACF07FE13}" type="presOf" srcId="{40C159A8-8707-4176-B5E7-548C4A2FC4C5}" destId="{EE65C906-9B75-46C4-94E5-0C3E4D66AC1C}" srcOrd="1" destOrd="0" presId="urn:microsoft.com/office/officeart/2005/8/layout/list1"/>
    <dgm:cxn modelId="{A9E23970-8B7F-4DDE-A4EA-BF142F3A1EFD}" type="presOf" srcId="{40C159A8-8707-4176-B5E7-548C4A2FC4C5}" destId="{070E262E-F2BC-480F-9CE4-275F6861E803}" srcOrd="0" destOrd="0" presId="urn:microsoft.com/office/officeart/2005/8/layout/list1"/>
    <dgm:cxn modelId="{662B7F97-7180-49AD-878A-41AB719F614C}" type="presOf" srcId="{CC461E59-F9AE-4091-BBE3-12F60CE5FF25}" destId="{BFE9988A-787D-4BA5-8F2B-B0D46F5031F9}" srcOrd="1" destOrd="0" presId="urn:microsoft.com/office/officeart/2005/8/layout/list1"/>
    <dgm:cxn modelId="{714F8BC5-522F-48BD-A306-1541567ED727}" type="presOf" srcId="{CC461E59-F9AE-4091-BBE3-12F60CE5FF25}" destId="{73345B4E-2765-4DE7-86CD-3FCC1262B0FF}" srcOrd="0" destOrd="0" presId="urn:microsoft.com/office/officeart/2005/8/layout/list1"/>
    <dgm:cxn modelId="{95580439-E4D6-4A90-B4D0-BB1F7F0A94E0}" type="presOf" srcId="{6D619D87-172C-4D4A-AC9C-4A3986300083}" destId="{75D021E0-11F4-4CC8-A2BF-F2CDAEBD69A2}" srcOrd="0" destOrd="0" presId="urn:microsoft.com/office/officeart/2005/8/layout/list1"/>
    <dgm:cxn modelId="{E8B0CF27-A7FF-41D0-BC28-1A691639D8DD}" type="presParOf" srcId="{75D021E0-11F4-4CC8-A2BF-F2CDAEBD69A2}" destId="{0263F55F-9A4B-4939-A66A-BD46F494910C}" srcOrd="0" destOrd="0" presId="urn:microsoft.com/office/officeart/2005/8/layout/list1"/>
    <dgm:cxn modelId="{752F59CB-B9E5-4043-93C6-D3EA0ABFAF11}" type="presParOf" srcId="{0263F55F-9A4B-4939-A66A-BD46F494910C}" destId="{070E262E-F2BC-480F-9CE4-275F6861E803}" srcOrd="0" destOrd="0" presId="urn:microsoft.com/office/officeart/2005/8/layout/list1"/>
    <dgm:cxn modelId="{91A63D14-1A69-4F19-82F3-2385A7E46FBB}" type="presParOf" srcId="{0263F55F-9A4B-4939-A66A-BD46F494910C}" destId="{EE65C906-9B75-46C4-94E5-0C3E4D66AC1C}" srcOrd="1" destOrd="0" presId="urn:microsoft.com/office/officeart/2005/8/layout/list1"/>
    <dgm:cxn modelId="{FCBDDE8E-9BD4-4208-8E55-37781194D317}" type="presParOf" srcId="{75D021E0-11F4-4CC8-A2BF-F2CDAEBD69A2}" destId="{A929AE03-66F7-478D-BB08-E89E4AB8EB37}" srcOrd="1" destOrd="0" presId="urn:microsoft.com/office/officeart/2005/8/layout/list1"/>
    <dgm:cxn modelId="{5809158D-DCFB-4D4E-9E09-6F9958B1C5C8}" type="presParOf" srcId="{75D021E0-11F4-4CC8-A2BF-F2CDAEBD69A2}" destId="{A131983D-648F-442C-944E-A30C4785555F}" srcOrd="2" destOrd="0" presId="urn:microsoft.com/office/officeart/2005/8/layout/list1"/>
    <dgm:cxn modelId="{FA9E5231-0CCD-4261-8091-626CAB994BE6}" type="presParOf" srcId="{75D021E0-11F4-4CC8-A2BF-F2CDAEBD69A2}" destId="{BA48A39D-C29C-469A-94CD-72758A4BF867}" srcOrd="3" destOrd="0" presId="urn:microsoft.com/office/officeart/2005/8/layout/list1"/>
    <dgm:cxn modelId="{81EE4845-B31F-4776-A8E9-2F60424A98EA}" type="presParOf" srcId="{75D021E0-11F4-4CC8-A2BF-F2CDAEBD69A2}" destId="{F9F5106F-42B6-411D-AFA4-2FDF586425FF}" srcOrd="4" destOrd="0" presId="urn:microsoft.com/office/officeart/2005/8/layout/list1"/>
    <dgm:cxn modelId="{14978E26-8E22-4306-893D-CB3388E11D22}" type="presParOf" srcId="{F9F5106F-42B6-411D-AFA4-2FDF586425FF}" destId="{73345B4E-2765-4DE7-86CD-3FCC1262B0FF}" srcOrd="0" destOrd="0" presId="urn:microsoft.com/office/officeart/2005/8/layout/list1"/>
    <dgm:cxn modelId="{27E68072-C481-4585-9EC0-5B99586BCC88}" type="presParOf" srcId="{F9F5106F-42B6-411D-AFA4-2FDF586425FF}" destId="{BFE9988A-787D-4BA5-8F2B-B0D46F5031F9}" srcOrd="1" destOrd="0" presId="urn:microsoft.com/office/officeart/2005/8/layout/list1"/>
    <dgm:cxn modelId="{51D553DE-B452-49AF-A8B5-CD98FE6FE283}" type="presParOf" srcId="{75D021E0-11F4-4CC8-A2BF-F2CDAEBD69A2}" destId="{6D005F9C-BC81-461E-9B46-F471F55040FB}" srcOrd="5" destOrd="0" presId="urn:microsoft.com/office/officeart/2005/8/layout/list1"/>
    <dgm:cxn modelId="{9225B715-3FE1-42FD-9F9F-460A94050557}" type="presParOf" srcId="{75D021E0-11F4-4CC8-A2BF-F2CDAEBD69A2}" destId="{3B2016BE-6E7C-4B28-97AD-0DFCCB0B330B}" srcOrd="6" destOrd="0" presId="urn:microsoft.com/office/officeart/2005/8/layout/list1"/>
  </dgm:cxnLst>
  <dgm:bg>
    <a:solidFill>
      <a:schemeClr val="accent6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62E2EB-2F80-453E-B180-F5F6425EEB6B}" type="doc">
      <dgm:prSet loTypeId="urn:microsoft.com/office/officeart/2005/8/layout/hierarchy5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30FFA88-50F9-4246-9373-2DA88284E77C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altLang="ru-RU" sz="1400" dirty="0" smtClean="0">
              <a:latin typeface="Cambria" panose="02040503050406030204" pitchFamily="18" charset="0"/>
            </a:rPr>
            <a:t>направляет в Федеральное агентство по управлению государственным имуществом </a:t>
          </a:r>
          <a:r>
            <a:rPr lang="ru-RU" altLang="ru-RU" sz="1400" b="1" dirty="0" smtClean="0">
              <a:latin typeface="Cambria" panose="02040503050406030204" pitchFamily="18" charset="0"/>
            </a:rPr>
            <a:t>акт переработки (утилизации) или уничтожения имущества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C8F1B2-D4D8-409F-85B7-2524C4871B01}" type="parTrans" cxnId="{8BCC689B-6010-4BC7-A2A0-E366BB06CA4B}">
      <dgm:prSet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A51C45-09A8-4672-9684-0A168C1B5AA6}" type="sibTrans" cxnId="{8BCC689B-6010-4BC7-A2A0-E366BB06CA4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77F070-745F-445B-B7DD-C0425675FB20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altLang="ru-RU" sz="1400" dirty="0" smtClean="0">
              <a:latin typeface="Cambria" panose="02040503050406030204" pitchFamily="18" charset="0"/>
            </a:rPr>
            <a:t>несет ответственность за достоверность документов, подтверждающих переработку (утилизацию) или уничтожение имущества,</a:t>
          </a:r>
          <a:br>
            <a:rPr lang="ru-RU" altLang="ru-RU" sz="1400" dirty="0" smtClean="0">
              <a:latin typeface="Cambria" panose="02040503050406030204" pitchFamily="18" charset="0"/>
            </a:rPr>
          </a:b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B40AA6-EAFD-4D4F-A369-E2E4B3319B15}" type="parTrans" cxnId="{92802BB7-4A5B-41DA-A704-C83E1F04334B}">
      <dgm:prSet/>
      <dgm:spPr>
        <a:ln>
          <a:noFill/>
        </a:ln>
      </dgm:spPr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D8196F-7AFA-4C81-8715-4EABA39FF6C9}" type="sibTrans" cxnId="{92802BB7-4A5B-41DA-A704-C83E1F04334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B3818C-9547-4B23-B2F0-EEE38D951D59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altLang="ru-RU" sz="1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Исполнитель, оказывающий услуги по переработке (утилизации) или уничтожению имущества</a:t>
          </a:r>
          <a:br>
            <a:rPr lang="ru-RU" altLang="ru-RU" sz="1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800" b="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  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187F6F-797C-4174-BA07-BE5444DA0B83}" type="sibTrans" cxnId="{E75AEB23-A20E-4719-99EA-5122C883BE6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211467-5530-4988-95F5-438FBF00D5FE}" type="parTrans" cxnId="{E75AEB23-A20E-4719-99EA-5122C883BE6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2D8D4D-6C8D-43BC-8BEA-D8D1612A7327}" type="pres">
      <dgm:prSet presAssocID="{9762E2EB-2F80-453E-B180-F5F6425EEB6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18CB5-BE11-4128-A047-5495B7898163}" type="pres">
      <dgm:prSet presAssocID="{9762E2EB-2F80-453E-B180-F5F6425EEB6B}" presName="hierFlow" presStyleCnt="0"/>
      <dgm:spPr/>
      <dgm:t>
        <a:bodyPr/>
        <a:lstStyle/>
        <a:p>
          <a:endParaRPr lang="ru-RU"/>
        </a:p>
      </dgm:t>
    </dgm:pt>
    <dgm:pt modelId="{87CACE9B-1377-4F7C-9988-EC08F15C779D}" type="pres">
      <dgm:prSet presAssocID="{9762E2EB-2F80-453E-B180-F5F6425EEB6B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F8D32A8-4D0D-47A6-BF5A-0D0B7E972309}" type="pres">
      <dgm:prSet presAssocID="{13B3818C-9547-4B23-B2F0-EEE38D951D59}" presName="Name17" presStyleCnt="0"/>
      <dgm:spPr/>
      <dgm:t>
        <a:bodyPr/>
        <a:lstStyle/>
        <a:p>
          <a:endParaRPr lang="ru-RU"/>
        </a:p>
      </dgm:t>
    </dgm:pt>
    <dgm:pt modelId="{3295729C-56FC-4A63-9369-10A9B8C7F22C}" type="pres">
      <dgm:prSet presAssocID="{13B3818C-9547-4B23-B2F0-EEE38D951D59}" presName="level1Shape" presStyleLbl="node0" presStyleIdx="0" presStyleCnt="1" custScaleX="367072" custScaleY="380161" custLinFactX="4989" custLinFactY="-200000" custLinFactNeighborX="100000" custLinFactNeighborY="-228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A9AE63-9CF3-4A6F-8555-A1187DFC8BFC}" type="pres">
      <dgm:prSet presAssocID="{13B3818C-9547-4B23-B2F0-EEE38D951D59}" presName="hierChild2" presStyleCnt="0"/>
      <dgm:spPr/>
      <dgm:t>
        <a:bodyPr/>
        <a:lstStyle/>
        <a:p>
          <a:endParaRPr lang="ru-RU"/>
        </a:p>
      </dgm:t>
    </dgm:pt>
    <dgm:pt modelId="{2BD9BEA8-3B6C-41C1-A9A0-0DC435F3027C}" type="pres">
      <dgm:prSet presAssocID="{C5C8F1B2-D4D8-409F-85B7-2524C4871B01}" presName="Name25" presStyleLbl="parChTrans1D2" presStyleIdx="0" presStyleCnt="1"/>
      <dgm:spPr/>
      <dgm:t>
        <a:bodyPr/>
        <a:lstStyle/>
        <a:p>
          <a:endParaRPr lang="ru-RU"/>
        </a:p>
      </dgm:t>
    </dgm:pt>
    <dgm:pt modelId="{D43BC449-5BCB-40BB-9A78-4B51E0937A4A}" type="pres">
      <dgm:prSet presAssocID="{C5C8F1B2-D4D8-409F-85B7-2524C4871B01}" presName="connTx" presStyleLbl="parChTrans1D2" presStyleIdx="0" presStyleCnt="1"/>
      <dgm:spPr/>
      <dgm:t>
        <a:bodyPr/>
        <a:lstStyle/>
        <a:p>
          <a:endParaRPr lang="ru-RU"/>
        </a:p>
      </dgm:t>
    </dgm:pt>
    <dgm:pt modelId="{CF1D9D58-3872-43BF-8900-894A50A0B0FB}" type="pres">
      <dgm:prSet presAssocID="{230FFA88-50F9-4246-9373-2DA88284E77C}" presName="Name30" presStyleCnt="0"/>
      <dgm:spPr/>
      <dgm:t>
        <a:bodyPr/>
        <a:lstStyle/>
        <a:p>
          <a:endParaRPr lang="ru-RU"/>
        </a:p>
      </dgm:t>
    </dgm:pt>
    <dgm:pt modelId="{3034C3A4-5B46-4399-AB0C-C73DEBF81146}" type="pres">
      <dgm:prSet presAssocID="{230FFA88-50F9-4246-9373-2DA88284E77C}" presName="level2Shape" presStyleLbl="node2" presStyleIdx="0" presStyleCnt="1" custScaleX="451880" custScaleY="203977" custLinFactX="161145" custLinFactY="-169031" custLinFactNeighborX="200000" custLinFactNeighborY="-200000"/>
      <dgm:spPr/>
      <dgm:t>
        <a:bodyPr/>
        <a:lstStyle/>
        <a:p>
          <a:endParaRPr lang="ru-RU"/>
        </a:p>
      </dgm:t>
    </dgm:pt>
    <dgm:pt modelId="{A9AA12B5-9FB2-4486-9F23-CA57FA724FF1}" type="pres">
      <dgm:prSet presAssocID="{230FFA88-50F9-4246-9373-2DA88284E77C}" presName="hierChild3" presStyleCnt="0"/>
      <dgm:spPr/>
      <dgm:t>
        <a:bodyPr/>
        <a:lstStyle/>
        <a:p>
          <a:endParaRPr lang="ru-RU"/>
        </a:p>
      </dgm:t>
    </dgm:pt>
    <dgm:pt modelId="{A72B0FB8-5304-41E9-A3B3-E9625D1E89D4}" type="pres">
      <dgm:prSet presAssocID="{52B40AA6-EAFD-4D4F-A369-E2E4B3319B15}" presName="Name25" presStyleLbl="parChTrans1D3" presStyleIdx="0" presStyleCnt="1"/>
      <dgm:spPr/>
      <dgm:t>
        <a:bodyPr/>
        <a:lstStyle/>
        <a:p>
          <a:endParaRPr lang="ru-RU"/>
        </a:p>
      </dgm:t>
    </dgm:pt>
    <dgm:pt modelId="{14B57377-B911-4166-BA82-FCE3793D8067}" type="pres">
      <dgm:prSet presAssocID="{52B40AA6-EAFD-4D4F-A369-E2E4B3319B15}" presName="connTx" presStyleLbl="parChTrans1D3" presStyleIdx="0" presStyleCnt="1"/>
      <dgm:spPr/>
      <dgm:t>
        <a:bodyPr/>
        <a:lstStyle/>
        <a:p>
          <a:endParaRPr lang="ru-RU"/>
        </a:p>
      </dgm:t>
    </dgm:pt>
    <dgm:pt modelId="{9D6E6E13-3D58-45C6-A65D-35658D8BEBB4}" type="pres">
      <dgm:prSet presAssocID="{6D77F070-745F-445B-B7DD-C0425675FB20}" presName="Name30" presStyleCnt="0"/>
      <dgm:spPr/>
      <dgm:t>
        <a:bodyPr/>
        <a:lstStyle/>
        <a:p>
          <a:endParaRPr lang="ru-RU"/>
        </a:p>
      </dgm:t>
    </dgm:pt>
    <dgm:pt modelId="{8A0CC491-EEE8-4059-8121-19ECCD91F792}" type="pres">
      <dgm:prSet presAssocID="{6D77F070-745F-445B-B7DD-C0425675FB20}" presName="level2Shape" presStyleLbl="node3" presStyleIdx="0" presStyleCnt="1" custScaleX="443673" custScaleY="260614" custLinFactX="-30735" custLinFactY="-300000" custLinFactNeighborX="-100000" custLinFactNeighborY="-310342"/>
      <dgm:spPr/>
      <dgm:t>
        <a:bodyPr/>
        <a:lstStyle/>
        <a:p>
          <a:endParaRPr lang="ru-RU"/>
        </a:p>
      </dgm:t>
    </dgm:pt>
    <dgm:pt modelId="{F41922B8-E64C-43EB-9A7E-4FB1DE046D7C}" type="pres">
      <dgm:prSet presAssocID="{6D77F070-745F-445B-B7DD-C0425675FB20}" presName="hierChild3" presStyleCnt="0"/>
      <dgm:spPr/>
      <dgm:t>
        <a:bodyPr/>
        <a:lstStyle/>
        <a:p>
          <a:endParaRPr lang="ru-RU"/>
        </a:p>
      </dgm:t>
    </dgm:pt>
    <dgm:pt modelId="{CC4147E3-7FB4-41AF-A5C4-CD582F4B67F5}" type="pres">
      <dgm:prSet presAssocID="{9762E2EB-2F80-453E-B180-F5F6425EEB6B}" presName="bgShapesFlow" presStyleCnt="0"/>
      <dgm:spPr/>
      <dgm:t>
        <a:bodyPr/>
        <a:lstStyle/>
        <a:p>
          <a:endParaRPr lang="ru-RU"/>
        </a:p>
      </dgm:t>
    </dgm:pt>
  </dgm:ptLst>
  <dgm:cxnLst>
    <dgm:cxn modelId="{92802BB7-4A5B-41DA-A704-C83E1F04334B}" srcId="{230FFA88-50F9-4246-9373-2DA88284E77C}" destId="{6D77F070-745F-445B-B7DD-C0425675FB20}" srcOrd="0" destOrd="0" parTransId="{52B40AA6-EAFD-4D4F-A369-E2E4B3319B15}" sibTransId="{C4D8196F-7AFA-4C81-8715-4EABA39FF6C9}"/>
    <dgm:cxn modelId="{ED274EB1-38B3-4444-998C-E03285010394}" type="presOf" srcId="{230FFA88-50F9-4246-9373-2DA88284E77C}" destId="{3034C3A4-5B46-4399-AB0C-C73DEBF81146}" srcOrd="0" destOrd="0" presId="urn:microsoft.com/office/officeart/2005/8/layout/hierarchy5"/>
    <dgm:cxn modelId="{E75AEB23-A20E-4719-99EA-5122C883BE68}" srcId="{9762E2EB-2F80-453E-B180-F5F6425EEB6B}" destId="{13B3818C-9547-4B23-B2F0-EEE38D951D59}" srcOrd="0" destOrd="0" parTransId="{41211467-5530-4988-95F5-438FBF00D5FE}" sibTransId="{E9187F6F-797C-4174-BA07-BE5444DA0B83}"/>
    <dgm:cxn modelId="{C7389358-6152-4BC2-AB91-0D7E3C7CC108}" type="presOf" srcId="{C5C8F1B2-D4D8-409F-85B7-2524C4871B01}" destId="{D43BC449-5BCB-40BB-9A78-4B51E0937A4A}" srcOrd="1" destOrd="0" presId="urn:microsoft.com/office/officeart/2005/8/layout/hierarchy5"/>
    <dgm:cxn modelId="{39A49C3D-715A-41CD-A471-1D99A471A719}" type="presOf" srcId="{6D77F070-745F-445B-B7DD-C0425675FB20}" destId="{8A0CC491-EEE8-4059-8121-19ECCD91F792}" srcOrd="0" destOrd="0" presId="urn:microsoft.com/office/officeart/2005/8/layout/hierarchy5"/>
    <dgm:cxn modelId="{ABF86308-2633-43D3-9F9C-0E3FC954B51E}" type="presOf" srcId="{9762E2EB-2F80-453E-B180-F5F6425EEB6B}" destId="{422D8D4D-6C8D-43BC-8BEA-D8D1612A7327}" srcOrd="0" destOrd="0" presId="urn:microsoft.com/office/officeart/2005/8/layout/hierarchy5"/>
    <dgm:cxn modelId="{B0DC8DF5-A6C1-4676-BD56-399F76A73B25}" type="presOf" srcId="{52B40AA6-EAFD-4D4F-A369-E2E4B3319B15}" destId="{14B57377-B911-4166-BA82-FCE3793D8067}" srcOrd="1" destOrd="0" presId="urn:microsoft.com/office/officeart/2005/8/layout/hierarchy5"/>
    <dgm:cxn modelId="{6F1835F7-EEE5-458B-B30A-CEFC19EB47EF}" type="presOf" srcId="{C5C8F1B2-D4D8-409F-85B7-2524C4871B01}" destId="{2BD9BEA8-3B6C-41C1-A9A0-0DC435F3027C}" srcOrd="0" destOrd="0" presId="urn:microsoft.com/office/officeart/2005/8/layout/hierarchy5"/>
    <dgm:cxn modelId="{8BCC689B-6010-4BC7-A2A0-E366BB06CA4B}" srcId="{13B3818C-9547-4B23-B2F0-EEE38D951D59}" destId="{230FFA88-50F9-4246-9373-2DA88284E77C}" srcOrd="0" destOrd="0" parTransId="{C5C8F1B2-D4D8-409F-85B7-2524C4871B01}" sibTransId="{29A51C45-09A8-4672-9684-0A168C1B5AA6}"/>
    <dgm:cxn modelId="{4814AB67-8758-4ABF-A0A5-3B87C9C8B28A}" type="presOf" srcId="{13B3818C-9547-4B23-B2F0-EEE38D951D59}" destId="{3295729C-56FC-4A63-9369-10A9B8C7F22C}" srcOrd="0" destOrd="0" presId="urn:microsoft.com/office/officeart/2005/8/layout/hierarchy5"/>
    <dgm:cxn modelId="{631C0832-4F8B-4D77-9971-EBF5BB882DB9}" type="presOf" srcId="{52B40AA6-EAFD-4D4F-A369-E2E4B3319B15}" destId="{A72B0FB8-5304-41E9-A3B3-E9625D1E89D4}" srcOrd="0" destOrd="0" presId="urn:microsoft.com/office/officeart/2005/8/layout/hierarchy5"/>
    <dgm:cxn modelId="{CF41E357-5FAA-4270-A2F5-55DC5BC96F28}" type="presParOf" srcId="{422D8D4D-6C8D-43BC-8BEA-D8D1612A7327}" destId="{A7418CB5-BE11-4128-A047-5495B7898163}" srcOrd="0" destOrd="0" presId="urn:microsoft.com/office/officeart/2005/8/layout/hierarchy5"/>
    <dgm:cxn modelId="{4A682DD7-BDD6-4627-82DA-D499FDFCEAB4}" type="presParOf" srcId="{A7418CB5-BE11-4128-A047-5495B7898163}" destId="{87CACE9B-1377-4F7C-9988-EC08F15C779D}" srcOrd="0" destOrd="0" presId="urn:microsoft.com/office/officeart/2005/8/layout/hierarchy5"/>
    <dgm:cxn modelId="{7AA0C164-CC4B-46C4-9EDE-CA4458DC98E1}" type="presParOf" srcId="{87CACE9B-1377-4F7C-9988-EC08F15C779D}" destId="{8F8D32A8-4D0D-47A6-BF5A-0D0B7E972309}" srcOrd="0" destOrd="0" presId="urn:microsoft.com/office/officeart/2005/8/layout/hierarchy5"/>
    <dgm:cxn modelId="{C84E3DA4-AB5D-4599-9EA6-C48C6E8C3C71}" type="presParOf" srcId="{8F8D32A8-4D0D-47A6-BF5A-0D0B7E972309}" destId="{3295729C-56FC-4A63-9369-10A9B8C7F22C}" srcOrd="0" destOrd="0" presId="urn:microsoft.com/office/officeart/2005/8/layout/hierarchy5"/>
    <dgm:cxn modelId="{FA38F312-5DA1-4273-A087-7E2BBCC2FD27}" type="presParOf" srcId="{8F8D32A8-4D0D-47A6-BF5A-0D0B7E972309}" destId="{4BA9AE63-9CF3-4A6F-8555-A1187DFC8BFC}" srcOrd="1" destOrd="0" presId="urn:microsoft.com/office/officeart/2005/8/layout/hierarchy5"/>
    <dgm:cxn modelId="{D969649D-5225-481E-BB3A-1E7078C6333F}" type="presParOf" srcId="{4BA9AE63-9CF3-4A6F-8555-A1187DFC8BFC}" destId="{2BD9BEA8-3B6C-41C1-A9A0-0DC435F3027C}" srcOrd="0" destOrd="0" presId="urn:microsoft.com/office/officeart/2005/8/layout/hierarchy5"/>
    <dgm:cxn modelId="{C49B8C1E-CE42-4895-99DC-FC5E04D3C181}" type="presParOf" srcId="{2BD9BEA8-3B6C-41C1-A9A0-0DC435F3027C}" destId="{D43BC449-5BCB-40BB-9A78-4B51E0937A4A}" srcOrd="0" destOrd="0" presId="urn:microsoft.com/office/officeart/2005/8/layout/hierarchy5"/>
    <dgm:cxn modelId="{08A045AD-6CDF-4B53-9273-F310830E32F6}" type="presParOf" srcId="{4BA9AE63-9CF3-4A6F-8555-A1187DFC8BFC}" destId="{CF1D9D58-3872-43BF-8900-894A50A0B0FB}" srcOrd="1" destOrd="0" presId="urn:microsoft.com/office/officeart/2005/8/layout/hierarchy5"/>
    <dgm:cxn modelId="{C32E6473-A194-4DF6-B834-857B94B3C979}" type="presParOf" srcId="{CF1D9D58-3872-43BF-8900-894A50A0B0FB}" destId="{3034C3A4-5B46-4399-AB0C-C73DEBF81146}" srcOrd="0" destOrd="0" presId="urn:microsoft.com/office/officeart/2005/8/layout/hierarchy5"/>
    <dgm:cxn modelId="{D2721325-B6A6-447D-855E-6C7B2F0D001F}" type="presParOf" srcId="{CF1D9D58-3872-43BF-8900-894A50A0B0FB}" destId="{A9AA12B5-9FB2-4486-9F23-CA57FA724FF1}" srcOrd="1" destOrd="0" presId="urn:microsoft.com/office/officeart/2005/8/layout/hierarchy5"/>
    <dgm:cxn modelId="{6FDC05E5-F7BC-47FF-AF65-CAA594956D5C}" type="presParOf" srcId="{A9AA12B5-9FB2-4486-9F23-CA57FA724FF1}" destId="{A72B0FB8-5304-41E9-A3B3-E9625D1E89D4}" srcOrd="0" destOrd="0" presId="urn:microsoft.com/office/officeart/2005/8/layout/hierarchy5"/>
    <dgm:cxn modelId="{58E694C6-5AC8-4DC7-816C-2C5F3CE72F13}" type="presParOf" srcId="{A72B0FB8-5304-41E9-A3B3-E9625D1E89D4}" destId="{14B57377-B911-4166-BA82-FCE3793D8067}" srcOrd="0" destOrd="0" presId="urn:microsoft.com/office/officeart/2005/8/layout/hierarchy5"/>
    <dgm:cxn modelId="{5F83E353-639B-477C-8350-2E30A339EC57}" type="presParOf" srcId="{A9AA12B5-9FB2-4486-9F23-CA57FA724FF1}" destId="{9D6E6E13-3D58-45C6-A65D-35658D8BEBB4}" srcOrd="1" destOrd="0" presId="urn:microsoft.com/office/officeart/2005/8/layout/hierarchy5"/>
    <dgm:cxn modelId="{C9679835-8EDE-479B-A18C-B7FCA1E30229}" type="presParOf" srcId="{9D6E6E13-3D58-45C6-A65D-35658D8BEBB4}" destId="{8A0CC491-EEE8-4059-8121-19ECCD91F792}" srcOrd="0" destOrd="0" presId="urn:microsoft.com/office/officeart/2005/8/layout/hierarchy5"/>
    <dgm:cxn modelId="{CCC31741-28AC-48BA-AD56-E4B5DA97EB82}" type="presParOf" srcId="{9D6E6E13-3D58-45C6-A65D-35658D8BEBB4}" destId="{F41922B8-E64C-43EB-9A7E-4FB1DE046D7C}" srcOrd="1" destOrd="0" presId="urn:microsoft.com/office/officeart/2005/8/layout/hierarchy5"/>
    <dgm:cxn modelId="{EAC9D990-4DE9-484C-8DB8-0DED06199264}" type="presParOf" srcId="{422D8D4D-6C8D-43BC-8BEA-D8D1612A7327}" destId="{CC4147E3-7FB4-41AF-A5C4-CD582F4B67F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619D87-172C-4D4A-AC9C-4A39863000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</dgm:pt>
    <dgm:pt modelId="{40C159A8-8707-4176-B5E7-548C4A2FC4C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имущества, в том числе в качестве годных остатков, осуществляется в порядке, установленном постановлением Правительства Российской Федерации от 30 сентября 2015 г. N 1041 "О порядке реализации имущества, обращенного в собственность государства, и о внесении изменения в постановление Правительства Российской Федерации от 10 сентября 2012 г. N 909".</a:t>
          </a:r>
          <a:endParaRPr lang="ru-RU" sz="2000" b="1" i="1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C790C6-4401-4DE0-A4C7-6D59CE8D1429}" type="sibTrans" cxnId="{76590106-7DBF-40D0-8D67-860E2460EE85}">
      <dgm:prSet/>
      <dgm:spPr/>
      <dgm:t>
        <a:bodyPr/>
        <a:lstStyle/>
        <a:p>
          <a:endParaRPr lang="ru-RU"/>
        </a:p>
      </dgm:t>
    </dgm:pt>
    <dgm:pt modelId="{223F8CE9-CC59-471A-9FC8-FD50ACF70AC2}" type="parTrans" cxnId="{76590106-7DBF-40D0-8D67-860E2460EE85}">
      <dgm:prSet/>
      <dgm:spPr/>
      <dgm:t>
        <a:bodyPr/>
        <a:lstStyle/>
        <a:p>
          <a:endParaRPr lang="ru-RU"/>
        </a:p>
      </dgm:t>
    </dgm:pt>
    <dgm:pt modelId="{CC461E59-F9AE-4091-BBE3-12F60CE5FF2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случае если имущество, обращенное в собственность государства, не было реализовано, оно подлежит направлению </a:t>
          </a:r>
          <a:r>
            <a:rPr lang="ru-RU" sz="2000" b="1" i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уничтожение. </a:t>
          </a:r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697223-D950-496D-963A-5AD4858E9495}" type="sibTrans" cxnId="{4490BE16-B364-4F9B-AD20-6D51B7D13883}">
      <dgm:prSet/>
      <dgm:spPr/>
      <dgm:t>
        <a:bodyPr/>
        <a:lstStyle/>
        <a:p>
          <a:endParaRPr lang="ru-RU"/>
        </a:p>
      </dgm:t>
    </dgm:pt>
    <dgm:pt modelId="{8B914B7F-87FB-4952-A152-647C85ABE9B7}" type="parTrans" cxnId="{4490BE16-B364-4F9B-AD20-6D51B7D13883}">
      <dgm:prSet/>
      <dgm:spPr/>
      <dgm:t>
        <a:bodyPr/>
        <a:lstStyle/>
        <a:p>
          <a:endParaRPr lang="ru-RU"/>
        </a:p>
      </dgm:t>
    </dgm:pt>
    <dgm:pt modelId="{0CE67938-858C-493E-B781-BD5D4A540EEB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Образцы (пробы) имущества, отобранные экспертом (экспертной организацией) для проведения экспертиз, оценки его рыночной стоимости, израсходованные или приведенные в пригодное, непригодное для дальнейшей реализации состояние, подлежат возврату, списанию Федеральным агентством по управлению федеральным имуществом. Израсходование, а также возврат образцов (проб) должны быть подтверждены документально.</a:t>
          </a:r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EA7742-776F-4748-847A-9B4965FDD77E}" type="sibTrans" cxnId="{6ECDA471-4A9E-46FB-A564-9F45CD3C0AB2}">
      <dgm:prSet/>
      <dgm:spPr/>
      <dgm:t>
        <a:bodyPr/>
        <a:lstStyle/>
        <a:p>
          <a:endParaRPr lang="ru-RU"/>
        </a:p>
      </dgm:t>
    </dgm:pt>
    <dgm:pt modelId="{C0C59D90-57E2-4076-A7E6-235BF52AACEE}" type="parTrans" cxnId="{6ECDA471-4A9E-46FB-A564-9F45CD3C0AB2}">
      <dgm:prSet/>
      <dgm:spPr/>
      <dgm:t>
        <a:bodyPr/>
        <a:lstStyle/>
        <a:p>
          <a:endParaRPr lang="ru-RU"/>
        </a:p>
      </dgm:t>
    </dgm:pt>
    <dgm:pt modelId="{75D021E0-11F4-4CC8-A2BF-F2CDAEBD69A2}" type="pres">
      <dgm:prSet presAssocID="{6D619D87-172C-4D4A-AC9C-4A3986300083}" presName="linear" presStyleCnt="0">
        <dgm:presLayoutVars>
          <dgm:dir/>
          <dgm:animLvl val="lvl"/>
          <dgm:resizeHandles val="exact"/>
        </dgm:presLayoutVars>
      </dgm:prSet>
      <dgm:spPr/>
    </dgm:pt>
    <dgm:pt modelId="{0263F55F-9A4B-4939-A66A-BD46F494910C}" type="pres">
      <dgm:prSet presAssocID="{40C159A8-8707-4176-B5E7-548C4A2FC4C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070E262E-F2BC-480F-9CE4-275F6861E803}" type="pres">
      <dgm:prSet presAssocID="{40C159A8-8707-4176-B5E7-548C4A2FC4C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E65C906-9B75-46C4-94E5-0C3E4D66AC1C}" type="pres">
      <dgm:prSet presAssocID="{40C159A8-8707-4176-B5E7-548C4A2FC4C5}" presName="parentText" presStyleLbl="node1" presStyleIdx="0" presStyleCnt="3" custScaleX="132403" custScaleY="253090" custLinFactNeighborX="773" custLinFactNeighborY="22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9AE03-66F7-478D-BB08-E89E4AB8EB37}" type="pres">
      <dgm:prSet presAssocID="{40C159A8-8707-4176-B5E7-548C4A2FC4C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A131983D-648F-442C-944E-A30C4785555F}" type="pres">
      <dgm:prSet presAssocID="{40C159A8-8707-4176-B5E7-548C4A2FC4C5}" presName="childText" presStyleLbl="conFgAcc1" presStyleIdx="0" presStyleCnt="3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BA48A39D-C29C-469A-94CD-72758A4BF867}" type="pres">
      <dgm:prSet presAssocID="{F0C790C6-4401-4DE0-A4C7-6D59CE8D1429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9F5106F-42B6-411D-AFA4-2FDF586425FF}" type="pres">
      <dgm:prSet presAssocID="{CC461E59-F9AE-4091-BBE3-12F60CE5FF2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73345B4E-2765-4DE7-86CD-3FCC1262B0FF}" type="pres">
      <dgm:prSet presAssocID="{CC461E59-F9AE-4091-BBE3-12F60CE5FF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E9988A-787D-4BA5-8F2B-B0D46F5031F9}" type="pres">
      <dgm:prSet presAssocID="{CC461E59-F9AE-4091-BBE3-12F60CE5FF25}" presName="parentText" presStyleLbl="node1" presStyleIdx="1" presStyleCnt="3" custScaleX="135143" custScaleY="128904" custLinFactNeighborX="20502" custLinFactNeighborY="90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05F9C-BC81-461E-9B46-F471F55040FB}" type="pres">
      <dgm:prSet presAssocID="{CC461E59-F9AE-4091-BBE3-12F60CE5FF2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3B2016BE-6E7C-4B28-97AD-0DFCCB0B330B}" type="pres">
      <dgm:prSet presAssocID="{CC461E59-F9AE-4091-BBE3-12F60CE5FF25}" presName="childText" presStyleLbl="conFgAcc1" presStyleIdx="1" presStyleCnt="3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04229F6-2921-43D6-8E95-A15124CEB9EF}" type="pres">
      <dgm:prSet presAssocID="{B2697223-D950-496D-963A-5AD4858E9495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D6EE338-8C11-4087-BFF1-AD7301364430}" type="pres">
      <dgm:prSet presAssocID="{0CE67938-858C-493E-B781-BD5D4A540EEB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CE92FCF6-C270-4D2D-A83E-3C09EB15F1D3}" type="pres">
      <dgm:prSet presAssocID="{0CE67938-858C-493E-B781-BD5D4A540EE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F4974E8-DFD3-4604-8DB6-8BC1ECAE7376}" type="pres">
      <dgm:prSet presAssocID="{0CE67938-858C-493E-B781-BD5D4A540EEB}" presName="parentText" presStyleLbl="node1" presStyleIdx="2" presStyleCnt="3" custScaleX="132548" custScaleY="3104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225A-ADCD-4683-A2E2-02BC13CAAB5E}" type="pres">
      <dgm:prSet presAssocID="{0CE67938-858C-493E-B781-BD5D4A540EEB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5EB819C-1824-4433-9602-54141DA7268A}" type="pres">
      <dgm:prSet presAssocID="{0CE67938-858C-493E-B781-BD5D4A540EEB}" presName="childText" presStyleLbl="conFgAcc1" presStyleIdx="2" presStyleCnt="3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</dgm:ptLst>
  <dgm:cxnLst>
    <dgm:cxn modelId="{9C26CE09-F255-4090-8FB7-571D0A0E1EDE}" type="presOf" srcId="{0CE67938-858C-493E-B781-BD5D4A540EEB}" destId="{3F4974E8-DFD3-4604-8DB6-8BC1ECAE7376}" srcOrd="1" destOrd="0" presId="urn:microsoft.com/office/officeart/2005/8/layout/list1"/>
    <dgm:cxn modelId="{84AFA460-A295-4B9E-93CC-5F84724A0258}" type="presOf" srcId="{6D619D87-172C-4D4A-AC9C-4A3986300083}" destId="{75D021E0-11F4-4CC8-A2BF-F2CDAEBD69A2}" srcOrd="0" destOrd="0" presId="urn:microsoft.com/office/officeart/2005/8/layout/list1"/>
    <dgm:cxn modelId="{350C9832-7870-4719-B412-8C195B4C480C}" type="presOf" srcId="{CC461E59-F9AE-4091-BBE3-12F60CE5FF25}" destId="{BFE9988A-787D-4BA5-8F2B-B0D46F5031F9}" srcOrd="1" destOrd="0" presId="urn:microsoft.com/office/officeart/2005/8/layout/list1"/>
    <dgm:cxn modelId="{8C540C5E-BE2E-4BA1-A81C-A42A52879B88}" type="presOf" srcId="{0CE67938-858C-493E-B781-BD5D4A540EEB}" destId="{CE92FCF6-C270-4D2D-A83E-3C09EB15F1D3}" srcOrd="0" destOrd="0" presId="urn:microsoft.com/office/officeart/2005/8/layout/list1"/>
    <dgm:cxn modelId="{4490BE16-B364-4F9B-AD20-6D51B7D13883}" srcId="{6D619D87-172C-4D4A-AC9C-4A3986300083}" destId="{CC461E59-F9AE-4091-BBE3-12F60CE5FF25}" srcOrd="1" destOrd="0" parTransId="{8B914B7F-87FB-4952-A152-647C85ABE9B7}" sibTransId="{B2697223-D950-496D-963A-5AD4858E9495}"/>
    <dgm:cxn modelId="{76590106-7DBF-40D0-8D67-860E2460EE85}" srcId="{6D619D87-172C-4D4A-AC9C-4A3986300083}" destId="{40C159A8-8707-4176-B5E7-548C4A2FC4C5}" srcOrd="0" destOrd="0" parTransId="{223F8CE9-CC59-471A-9FC8-FD50ACF70AC2}" sibTransId="{F0C790C6-4401-4DE0-A4C7-6D59CE8D1429}"/>
    <dgm:cxn modelId="{6ECDA471-4A9E-46FB-A564-9F45CD3C0AB2}" srcId="{6D619D87-172C-4D4A-AC9C-4A3986300083}" destId="{0CE67938-858C-493E-B781-BD5D4A540EEB}" srcOrd="2" destOrd="0" parTransId="{C0C59D90-57E2-4076-A7E6-235BF52AACEE}" sibTransId="{D0EA7742-776F-4748-847A-9B4965FDD77E}"/>
    <dgm:cxn modelId="{D0ADA6D4-CFDF-4C69-9993-EE2F731CDA09}" type="presOf" srcId="{CC461E59-F9AE-4091-BBE3-12F60CE5FF25}" destId="{73345B4E-2765-4DE7-86CD-3FCC1262B0FF}" srcOrd="0" destOrd="0" presId="urn:microsoft.com/office/officeart/2005/8/layout/list1"/>
    <dgm:cxn modelId="{31FE83E2-6887-4A47-BA90-9968F8B82C33}" type="presOf" srcId="{40C159A8-8707-4176-B5E7-548C4A2FC4C5}" destId="{070E262E-F2BC-480F-9CE4-275F6861E803}" srcOrd="0" destOrd="0" presId="urn:microsoft.com/office/officeart/2005/8/layout/list1"/>
    <dgm:cxn modelId="{C497F8FE-3964-4691-B113-4EA3FD64560A}" type="presOf" srcId="{40C159A8-8707-4176-B5E7-548C4A2FC4C5}" destId="{EE65C906-9B75-46C4-94E5-0C3E4D66AC1C}" srcOrd="1" destOrd="0" presId="urn:microsoft.com/office/officeart/2005/8/layout/list1"/>
    <dgm:cxn modelId="{C37933DE-B239-48AE-AAE5-9BF12D048E90}" type="presParOf" srcId="{75D021E0-11F4-4CC8-A2BF-F2CDAEBD69A2}" destId="{0263F55F-9A4B-4939-A66A-BD46F494910C}" srcOrd="0" destOrd="0" presId="urn:microsoft.com/office/officeart/2005/8/layout/list1"/>
    <dgm:cxn modelId="{C67A63ED-F547-4560-BEC9-C938530FBE70}" type="presParOf" srcId="{0263F55F-9A4B-4939-A66A-BD46F494910C}" destId="{070E262E-F2BC-480F-9CE4-275F6861E803}" srcOrd="0" destOrd="0" presId="urn:microsoft.com/office/officeart/2005/8/layout/list1"/>
    <dgm:cxn modelId="{3A257A10-0810-4CD1-AD04-BF9F03725B00}" type="presParOf" srcId="{0263F55F-9A4B-4939-A66A-BD46F494910C}" destId="{EE65C906-9B75-46C4-94E5-0C3E4D66AC1C}" srcOrd="1" destOrd="0" presId="urn:microsoft.com/office/officeart/2005/8/layout/list1"/>
    <dgm:cxn modelId="{ABA0A7E3-FACA-4D57-A973-7A5D3E6C3753}" type="presParOf" srcId="{75D021E0-11F4-4CC8-A2BF-F2CDAEBD69A2}" destId="{A929AE03-66F7-478D-BB08-E89E4AB8EB37}" srcOrd="1" destOrd="0" presId="urn:microsoft.com/office/officeart/2005/8/layout/list1"/>
    <dgm:cxn modelId="{8C128398-81F4-43D7-8D00-8A92CADC4C12}" type="presParOf" srcId="{75D021E0-11F4-4CC8-A2BF-F2CDAEBD69A2}" destId="{A131983D-648F-442C-944E-A30C4785555F}" srcOrd="2" destOrd="0" presId="urn:microsoft.com/office/officeart/2005/8/layout/list1"/>
    <dgm:cxn modelId="{7D37B008-735B-4C25-B06A-B3DE5DB256C5}" type="presParOf" srcId="{75D021E0-11F4-4CC8-A2BF-F2CDAEBD69A2}" destId="{BA48A39D-C29C-469A-94CD-72758A4BF867}" srcOrd="3" destOrd="0" presId="urn:microsoft.com/office/officeart/2005/8/layout/list1"/>
    <dgm:cxn modelId="{76D0FC93-DD65-4772-BC06-94B2E391A9C3}" type="presParOf" srcId="{75D021E0-11F4-4CC8-A2BF-F2CDAEBD69A2}" destId="{F9F5106F-42B6-411D-AFA4-2FDF586425FF}" srcOrd="4" destOrd="0" presId="urn:microsoft.com/office/officeart/2005/8/layout/list1"/>
    <dgm:cxn modelId="{21916316-C0F3-4A2B-9A87-D43204DD0253}" type="presParOf" srcId="{F9F5106F-42B6-411D-AFA4-2FDF586425FF}" destId="{73345B4E-2765-4DE7-86CD-3FCC1262B0FF}" srcOrd="0" destOrd="0" presId="urn:microsoft.com/office/officeart/2005/8/layout/list1"/>
    <dgm:cxn modelId="{E51B00F3-D444-4E05-A8B6-AD091ABE328B}" type="presParOf" srcId="{F9F5106F-42B6-411D-AFA4-2FDF586425FF}" destId="{BFE9988A-787D-4BA5-8F2B-B0D46F5031F9}" srcOrd="1" destOrd="0" presId="urn:microsoft.com/office/officeart/2005/8/layout/list1"/>
    <dgm:cxn modelId="{457236A5-D772-4873-B1D7-58A28B61CB68}" type="presParOf" srcId="{75D021E0-11F4-4CC8-A2BF-F2CDAEBD69A2}" destId="{6D005F9C-BC81-461E-9B46-F471F55040FB}" srcOrd="5" destOrd="0" presId="urn:microsoft.com/office/officeart/2005/8/layout/list1"/>
    <dgm:cxn modelId="{2773C1E7-1556-4C42-B0A5-C33701049EEA}" type="presParOf" srcId="{75D021E0-11F4-4CC8-A2BF-F2CDAEBD69A2}" destId="{3B2016BE-6E7C-4B28-97AD-0DFCCB0B330B}" srcOrd="6" destOrd="0" presId="urn:microsoft.com/office/officeart/2005/8/layout/list1"/>
    <dgm:cxn modelId="{39890B3E-7F4F-435E-8F00-99476C34E971}" type="presParOf" srcId="{75D021E0-11F4-4CC8-A2BF-F2CDAEBD69A2}" destId="{404229F6-2921-43D6-8E95-A15124CEB9EF}" srcOrd="7" destOrd="0" presId="urn:microsoft.com/office/officeart/2005/8/layout/list1"/>
    <dgm:cxn modelId="{97BC7525-C280-43D8-BEB6-0F1B9FE08D76}" type="presParOf" srcId="{75D021E0-11F4-4CC8-A2BF-F2CDAEBD69A2}" destId="{4D6EE338-8C11-4087-BFF1-AD7301364430}" srcOrd="8" destOrd="0" presId="urn:microsoft.com/office/officeart/2005/8/layout/list1"/>
    <dgm:cxn modelId="{15A1A746-4D07-4613-98CE-7DA4A1D6785C}" type="presParOf" srcId="{4D6EE338-8C11-4087-BFF1-AD7301364430}" destId="{CE92FCF6-C270-4D2D-A83E-3C09EB15F1D3}" srcOrd="0" destOrd="0" presId="urn:microsoft.com/office/officeart/2005/8/layout/list1"/>
    <dgm:cxn modelId="{F9CBA638-1FCD-4073-9E95-82F67C7C8556}" type="presParOf" srcId="{4D6EE338-8C11-4087-BFF1-AD7301364430}" destId="{3F4974E8-DFD3-4604-8DB6-8BC1ECAE7376}" srcOrd="1" destOrd="0" presId="urn:microsoft.com/office/officeart/2005/8/layout/list1"/>
    <dgm:cxn modelId="{C23DD204-7F2E-4468-B212-06A7045AE283}" type="presParOf" srcId="{75D021E0-11F4-4CC8-A2BF-F2CDAEBD69A2}" destId="{6090225A-ADCD-4683-A2E2-02BC13CAAB5E}" srcOrd="9" destOrd="0" presId="urn:microsoft.com/office/officeart/2005/8/layout/list1"/>
    <dgm:cxn modelId="{05387185-18AE-461A-B533-785F466F4C14}" type="presParOf" srcId="{75D021E0-11F4-4CC8-A2BF-F2CDAEBD69A2}" destId="{F5EB819C-1824-4433-9602-54141DA7268A}" srcOrd="10" destOrd="0" presId="urn:microsoft.com/office/officeart/2005/8/layout/list1"/>
  </dgm:cxnLst>
  <dgm:bg>
    <a:solidFill>
      <a:schemeClr val="accent6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619D87-172C-4D4A-AC9C-4A39863000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</dgm:pt>
    <dgm:pt modelId="{CC461E59-F9AE-4091-BBE3-12F60CE5FF25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не подлежит реализации, если:</a:t>
          </a:r>
        </a:p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имущество, в соответствии с заключением экспертизы безопасности признано небезопасным для жизни и здоровья человека;</a:t>
          </a:r>
        </a:p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-срок годности (хранения, использования) имущества истек.</a:t>
          </a:r>
        </a:p>
        <a:p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697223-D950-496D-963A-5AD4858E9495}" type="sibTrans" cxnId="{4490BE16-B364-4F9B-AD20-6D51B7D13883}">
      <dgm:prSet/>
      <dgm:spPr/>
      <dgm:t>
        <a:bodyPr/>
        <a:lstStyle/>
        <a:p>
          <a:endParaRPr lang="ru-RU"/>
        </a:p>
      </dgm:t>
    </dgm:pt>
    <dgm:pt modelId="{8B914B7F-87FB-4952-A152-647C85ABE9B7}" type="parTrans" cxnId="{4490BE16-B364-4F9B-AD20-6D51B7D13883}">
      <dgm:prSet/>
      <dgm:spPr/>
      <dgm:t>
        <a:bodyPr/>
        <a:lstStyle/>
        <a:p>
          <a:endParaRPr lang="ru-RU"/>
        </a:p>
      </dgm:t>
    </dgm:pt>
    <dgm:pt modelId="{0CE67938-858C-493E-B781-BD5D4A540EEB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EA7742-776F-4748-847A-9B4965FDD77E}" type="sibTrans" cxnId="{6ECDA471-4A9E-46FB-A564-9F45CD3C0AB2}">
      <dgm:prSet/>
      <dgm:spPr/>
      <dgm:t>
        <a:bodyPr/>
        <a:lstStyle/>
        <a:p>
          <a:endParaRPr lang="ru-RU"/>
        </a:p>
      </dgm:t>
    </dgm:pt>
    <dgm:pt modelId="{C0C59D90-57E2-4076-A7E6-235BF52AACEE}" type="parTrans" cxnId="{6ECDA471-4A9E-46FB-A564-9F45CD3C0AB2}">
      <dgm:prSet/>
      <dgm:spPr/>
      <dgm:t>
        <a:bodyPr/>
        <a:lstStyle/>
        <a:p>
          <a:endParaRPr lang="ru-RU"/>
        </a:p>
      </dgm:t>
    </dgm:pt>
    <dgm:pt modelId="{75D021E0-11F4-4CC8-A2BF-F2CDAEBD69A2}" type="pres">
      <dgm:prSet presAssocID="{6D619D87-172C-4D4A-AC9C-4A3986300083}" presName="linear" presStyleCnt="0">
        <dgm:presLayoutVars>
          <dgm:dir/>
          <dgm:animLvl val="lvl"/>
          <dgm:resizeHandles val="exact"/>
        </dgm:presLayoutVars>
      </dgm:prSet>
      <dgm:spPr/>
    </dgm:pt>
    <dgm:pt modelId="{F9F5106F-42B6-411D-AFA4-2FDF586425FF}" type="pres">
      <dgm:prSet presAssocID="{CC461E59-F9AE-4091-BBE3-12F60CE5FF2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73345B4E-2765-4DE7-86CD-3FCC1262B0FF}" type="pres">
      <dgm:prSet presAssocID="{CC461E59-F9AE-4091-BBE3-12F60CE5FF2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FE9988A-787D-4BA5-8F2B-B0D46F5031F9}" type="pres">
      <dgm:prSet presAssocID="{CC461E59-F9AE-4091-BBE3-12F60CE5FF25}" presName="parentText" presStyleLbl="node1" presStyleIdx="0" presStyleCnt="2" custScaleX="135143" custScaleY="127014" custLinFactNeighborX="20502" custLinFactNeighborY="90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05F9C-BC81-461E-9B46-F471F55040FB}" type="pres">
      <dgm:prSet presAssocID="{CC461E59-F9AE-4091-BBE3-12F60CE5FF2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3B2016BE-6E7C-4B28-97AD-0DFCCB0B330B}" type="pres">
      <dgm:prSet presAssocID="{CC461E59-F9AE-4091-BBE3-12F60CE5FF25}" presName="childText" presStyleLbl="conFgAcc1" presStyleIdx="0" presStyleCnt="2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04229F6-2921-43D6-8E95-A15124CEB9EF}" type="pres">
      <dgm:prSet presAssocID="{B2697223-D950-496D-963A-5AD4858E9495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4D6EE338-8C11-4087-BFF1-AD7301364430}" type="pres">
      <dgm:prSet presAssocID="{0CE67938-858C-493E-B781-BD5D4A540EEB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CE92FCF6-C270-4D2D-A83E-3C09EB15F1D3}" type="pres">
      <dgm:prSet presAssocID="{0CE67938-858C-493E-B781-BD5D4A540EE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F4974E8-DFD3-4604-8DB6-8BC1ECAE7376}" type="pres">
      <dgm:prSet presAssocID="{0CE67938-858C-493E-B781-BD5D4A540EEB}" presName="parentText" presStyleLbl="node1" presStyleIdx="1" presStyleCnt="2" custScaleX="132548" custScaleY="81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225A-ADCD-4683-A2E2-02BC13CAAB5E}" type="pres">
      <dgm:prSet presAssocID="{0CE67938-858C-493E-B781-BD5D4A540EEB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  <dgm:pt modelId="{F5EB819C-1824-4433-9602-54141DA7268A}" type="pres">
      <dgm:prSet presAssocID="{0CE67938-858C-493E-B781-BD5D4A540EEB}" presName="childText" presStyleLbl="conFgAcc1" presStyleIdx="1" presStyleCnt="2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</dgm:pt>
  </dgm:ptLst>
  <dgm:cxnLst>
    <dgm:cxn modelId="{F8B39A6E-01B0-4A58-8756-7926A6003FA3}" type="presOf" srcId="{6D619D87-172C-4D4A-AC9C-4A3986300083}" destId="{75D021E0-11F4-4CC8-A2BF-F2CDAEBD69A2}" srcOrd="0" destOrd="0" presId="urn:microsoft.com/office/officeart/2005/8/layout/list1"/>
    <dgm:cxn modelId="{347FA6CA-C30E-4B11-A6EE-52B2C94426EF}" type="presOf" srcId="{0CE67938-858C-493E-B781-BD5D4A540EEB}" destId="{CE92FCF6-C270-4D2D-A83E-3C09EB15F1D3}" srcOrd="0" destOrd="0" presId="urn:microsoft.com/office/officeart/2005/8/layout/list1"/>
    <dgm:cxn modelId="{A0DEB4CF-FC20-430A-B331-ECDF88CB765E}" type="presOf" srcId="{CC461E59-F9AE-4091-BBE3-12F60CE5FF25}" destId="{73345B4E-2765-4DE7-86CD-3FCC1262B0FF}" srcOrd="0" destOrd="0" presId="urn:microsoft.com/office/officeart/2005/8/layout/list1"/>
    <dgm:cxn modelId="{82109A4E-11FA-4C35-985D-8EC7E8B8FF12}" type="presOf" srcId="{CC461E59-F9AE-4091-BBE3-12F60CE5FF25}" destId="{BFE9988A-787D-4BA5-8F2B-B0D46F5031F9}" srcOrd="1" destOrd="0" presId="urn:microsoft.com/office/officeart/2005/8/layout/list1"/>
    <dgm:cxn modelId="{683D7D60-DAEE-49C0-907F-933347D446F8}" type="presOf" srcId="{0CE67938-858C-493E-B781-BD5D4A540EEB}" destId="{3F4974E8-DFD3-4604-8DB6-8BC1ECAE7376}" srcOrd="1" destOrd="0" presId="urn:microsoft.com/office/officeart/2005/8/layout/list1"/>
    <dgm:cxn modelId="{6ECDA471-4A9E-46FB-A564-9F45CD3C0AB2}" srcId="{6D619D87-172C-4D4A-AC9C-4A3986300083}" destId="{0CE67938-858C-493E-B781-BD5D4A540EEB}" srcOrd="1" destOrd="0" parTransId="{C0C59D90-57E2-4076-A7E6-235BF52AACEE}" sibTransId="{D0EA7742-776F-4748-847A-9B4965FDD77E}"/>
    <dgm:cxn modelId="{4490BE16-B364-4F9B-AD20-6D51B7D13883}" srcId="{6D619D87-172C-4D4A-AC9C-4A3986300083}" destId="{CC461E59-F9AE-4091-BBE3-12F60CE5FF25}" srcOrd="0" destOrd="0" parTransId="{8B914B7F-87FB-4952-A152-647C85ABE9B7}" sibTransId="{B2697223-D950-496D-963A-5AD4858E9495}"/>
    <dgm:cxn modelId="{254C3F2B-2F3C-4AE3-9CB8-23E8F8219319}" type="presParOf" srcId="{75D021E0-11F4-4CC8-A2BF-F2CDAEBD69A2}" destId="{F9F5106F-42B6-411D-AFA4-2FDF586425FF}" srcOrd="0" destOrd="0" presId="urn:microsoft.com/office/officeart/2005/8/layout/list1"/>
    <dgm:cxn modelId="{68B925F3-0863-44D0-A46F-26567AEBE938}" type="presParOf" srcId="{F9F5106F-42B6-411D-AFA4-2FDF586425FF}" destId="{73345B4E-2765-4DE7-86CD-3FCC1262B0FF}" srcOrd="0" destOrd="0" presId="urn:microsoft.com/office/officeart/2005/8/layout/list1"/>
    <dgm:cxn modelId="{D429BA72-7BB1-4275-953F-C1A276CA0651}" type="presParOf" srcId="{F9F5106F-42B6-411D-AFA4-2FDF586425FF}" destId="{BFE9988A-787D-4BA5-8F2B-B0D46F5031F9}" srcOrd="1" destOrd="0" presId="urn:microsoft.com/office/officeart/2005/8/layout/list1"/>
    <dgm:cxn modelId="{884EA3C5-276A-4021-8C14-9216712910BE}" type="presParOf" srcId="{75D021E0-11F4-4CC8-A2BF-F2CDAEBD69A2}" destId="{6D005F9C-BC81-461E-9B46-F471F55040FB}" srcOrd="1" destOrd="0" presId="urn:microsoft.com/office/officeart/2005/8/layout/list1"/>
    <dgm:cxn modelId="{A6ABE56D-B91E-4E87-8203-2B9A059D1897}" type="presParOf" srcId="{75D021E0-11F4-4CC8-A2BF-F2CDAEBD69A2}" destId="{3B2016BE-6E7C-4B28-97AD-0DFCCB0B330B}" srcOrd="2" destOrd="0" presId="urn:microsoft.com/office/officeart/2005/8/layout/list1"/>
    <dgm:cxn modelId="{71520168-16F1-4247-A164-BB3C4109BDE4}" type="presParOf" srcId="{75D021E0-11F4-4CC8-A2BF-F2CDAEBD69A2}" destId="{404229F6-2921-43D6-8E95-A15124CEB9EF}" srcOrd="3" destOrd="0" presId="urn:microsoft.com/office/officeart/2005/8/layout/list1"/>
    <dgm:cxn modelId="{7DCB8A22-2CED-42DC-A3D4-0F9DAE86BE4E}" type="presParOf" srcId="{75D021E0-11F4-4CC8-A2BF-F2CDAEBD69A2}" destId="{4D6EE338-8C11-4087-BFF1-AD7301364430}" srcOrd="4" destOrd="0" presId="urn:microsoft.com/office/officeart/2005/8/layout/list1"/>
    <dgm:cxn modelId="{DD675D19-9993-4DFE-B5E0-219C47BB4ED7}" type="presParOf" srcId="{4D6EE338-8C11-4087-BFF1-AD7301364430}" destId="{CE92FCF6-C270-4D2D-A83E-3C09EB15F1D3}" srcOrd="0" destOrd="0" presId="urn:microsoft.com/office/officeart/2005/8/layout/list1"/>
    <dgm:cxn modelId="{69FB684A-1F69-4DEC-9F5C-AA5EB6D881CD}" type="presParOf" srcId="{4D6EE338-8C11-4087-BFF1-AD7301364430}" destId="{3F4974E8-DFD3-4604-8DB6-8BC1ECAE7376}" srcOrd="1" destOrd="0" presId="urn:microsoft.com/office/officeart/2005/8/layout/list1"/>
    <dgm:cxn modelId="{BB0580A9-8B15-46B7-A8BA-CD391D7DF1CF}" type="presParOf" srcId="{75D021E0-11F4-4CC8-A2BF-F2CDAEBD69A2}" destId="{6090225A-ADCD-4683-A2E2-02BC13CAAB5E}" srcOrd="5" destOrd="0" presId="urn:microsoft.com/office/officeart/2005/8/layout/list1"/>
    <dgm:cxn modelId="{F69F5CAB-82BB-4134-A99D-40335A84F677}" type="presParOf" srcId="{75D021E0-11F4-4CC8-A2BF-F2CDAEBD69A2}" destId="{F5EB819C-1824-4433-9602-54141DA7268A}" srcOrd="6" destOrd="0" presId="urn:microsoft.com/office/officeart/2005/8/layout/list1"/>
  </dgm:cxnLst>
  <dgm:bg>
    <a:solidFill>
      <a:schemeClr val="accent6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1983D-648F-442C-944E-A30C4785555F}">
      <dsp:nvSpPr>
        <dsp:cNvPr id="0" name=""/>
        <dsp:cNvSpPr/>
      </dsp:nvSpPr>
      <dsp:spPr>
        <a:xfrm>
          <a:off x="0" y="898130"/>
          <a:ext cx="1119550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5C906-9B75-46C4-94E5-0C3E4D66AC1C}">
      <dsp:nvSpPr>
        <dsp:cNvPr id="0" name=""/>
        <dsp:cNvSpPr/>
      </dsp:nvSpPr>
      <dsp:spPr>
        <a:xfrm>
          <a:off x="564102" y="301531"/>
          <a:ext cx="10376228" cy="1311183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 основании акта приема-передачи имущества, обращенного в собственность государства, подписанного уполномоченным лицом уполномоченного органа либо судебным приставом-исполнителем и уполномоченным лицом Федерального агентства по управлению государственным имуществом</a:t>
          </a:r>
          <a:endParaRPr lang="ru-RU" sz="1800" b="1" i="1" kern="12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8109" y="365538"/>
        <a:ext cx="10248214" cy="1183169"/>
      </dsp:txXfrm>
    </dsp:sp>
    <dsp:sp modelId="{3B2016BE-6E7C-4B28-97AD-0DFCCB0B330B}">
      <dsp:nvSpPr>
        <dsp:cNvPr id="0" name=""/>
        <dsp:cNvSpPr/>
      </dsp:nvSpPr>
      <dsp:spPr>
        <a:xfrm>
          <a:off x="0" y="2696748"/>
          <a:ext cx="1119550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9988A-787D-4BA5-8F2B-B0D46F5031F9}">
      <dsp:nvSpPr>
        <dsp:cNvPr id="0" name=""/>
        <dsp:cNvSpPr/>
      </dsp:nvSpPr>
      <dsp:spPr>
        <a:xfrm>
          <a:off x="651707" y="2084143"/>
          <a:ext cx="10163379" cy="128097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фактическом количестве, при выявлении количественных расхождений и видимых дефектов имущества, обращенного в собственность государства, в акте приема-передачи имущества, обращенного в собственность государства, делается соответствующая отметка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714239" y="2146675"/>
        <a:ext cx="10038315" cy="1155906"/>
      </dsp:txXfrm>
    </dsp:sp>
    <dsp:sp modelId="{F5EB819C-1824-4433-9602-54141DA7268A}">
      <dsp:nvSpPr>
        <dsp:cNvPr id="0" name=""/>
        <dsp:cNvSpPr/>
      </dsp:nvSpPr>
      <dsp:spPr>
        <a:xfrm>
          <a:off x="0" y="3905874"/>
          <a:ext cx="1119550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4974E8-DFD3-4604-8DB6-8BC1ECAE7376}">
      <dsp:nvSpPr>
        <dsp:cNvPr id="0" name=""/>
        <dsp:cNvSpPr/>
      </dsp:nvSpPr>
      <dsp:spPr>
        <a:xfrm>
          <a:off x="456255" y="3807487"/>
          <a:ext cx="10258597" cy="638886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осуществляет прием имущества, обращенного в собственность государства, в срок не более 30 рабочих дней со дня поступления уведомления</a:t>
          </a:r>
          <a:endParaRPr lang="ru-RU" sz="1800" b="1" i="1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7443" y="3838675"/>
        <a:ext cx="10196221" cy="5765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1D6E0-A4FD-4C88-970D-C72BE7B1975A}">
      <dsp:nvSpPr>
        <dsp:cNvPr id="0" name=""/>
        <dsp:cNvSpPr/>
      </dsp:nvSpPr>
      <dsp:spPr>
        <a:xfrm>
          <a:off x="-5101199" y="-791611"/>
          <a:ext cx="6154222" cy="6154222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F9C38C-D22A-4CA9-9D15-486E3AE097B3}">
      <dsp:nvSpPr>
        <dsp:cNvPr id="0" name=""/>
        <dsp:cNvSpPr/>
      </dsp:nvSpPr>
      <dsp:spPr>
        <a:xfrm>
          <a:off x="931224" y="0"/>
          <a:ext cx="9923703" cy="119538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646" tIns="71120" rIns="71120" bIns="7112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переработка (утилизация);</a:t>
          </a:r>
          <a:endParaRPr lang="ru-RU" sz="28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1224" y="0"/>
        <a:ext cx="9923703" cy="1195380"/>
      </dsp:txXfrm>
    </dsp:sp>
    <dsp:sp modelId="{710064AB-CC05-4986-B329-DFE619EB63CB}">
      <dsp:nvSpPr>
        <dsp:cNvPr id="0" name=""/>
        <dsp:cNvSpPr/>
      </dsp:nvSpPr>
      <dsp:spPr>
        <a:xfrm>
          <a:off x="179346" y="1868"/>
          <a:ext cx="1287410" cy="1263915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FF0C12-1902-4393-880A-32988FD9D116}">
      <dsp:nvSpPr>
        <dsp:cNvPr id="0" name=""/>
        <dsp:cNvSpPr/>
      </dsp:nvSpPr>
      <dsp:spPr>
        <a:xfrm>
          <a:off x="1120346" y="1436166"/>
          <a:ext cx="9717261" cy="1139486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646" tIns="71120" rIns="71120" bIns="7112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уничтожение;</a:t>
          </a:r>
          <a:endParaRPr lang="ru-RU" sz="28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20346" y="1436166"/>
        <a:ext cx="9717261" cy="1139486"/>
      </dsp:txXfrm>
    </dsp:sp>
    <dsp:sp modelId="{3C4E4054-851B-4E39-9AB4-3F7A8AE52DAD}">
      <dsp:nvSpPr>
        <dsp:cNvPr id="0" name=""/>
        <dsp:cNvSpPr/>
      </dsp:nvSpPr>
      <dsp:spPr>
        <a:xfrm>
          <a:off x="273680" y="1408930"/>
          <a:ext cx="1284325" cy="1304403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685B2-B711-46A5-B5C9-AC1EAEE39366}">
      <dsp:nvSpPr>
        <dsp:cNvPr id="0" name=""/>
        <dsp:cNvSpPr/>
      </dsp:nvSpPr>
      <dsp:spPr>
        <a:xfrm>
          <a:off x="743656" y="2852394"/>
          <a:ext cx="10136147" cy="1366948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646" tIns="71120" rIns="71120" bIns="7112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реализация.</a:t>
          </a:r>
          <a:endParaRPr lang="ru-RU" sz="28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3656" y="2852394"/>
        <a:ext cx="10136147" cy="1366948"/>
      </dsp:txXfrm>
    </dsp:sp>
    <dsp:sp modelId="{FF80BE63-5D91-4E5E-8342-D37D57863CE8}">
      <dsp:nvSpPr>
        <dsp:cNvPr id="0" name=""/>
        <dsp:cNvSpPr/>
      </dsp:nvSpPr>
      <dsp:spPr>
        <a:xfrm>
          <a:off x="189779" y="2876815"/>
          <a:ext cx="1215074" cy="1273274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1983D-648F-442C-944E-A30C4785555F}">
      <dsp:nvSpPr>
        <dsp:cNvPr id="0" name=""/>
        <dsp:cNvSpPr/>
      </dsp:nvSpPr>
      <dsp:spPr>
        <a:xfrm>
          <a:off x="0" y="1042441"/>
          <a:ext cx="1119550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5C906-9B75-46C4-94E5-0C3E4D66AC1C}">
      <dsp:nvSpPr>
        <dsp:cNvPr id="0" name=""/>
        <dsp:cNvSpPr/>
      </dsp:nvSpPr>
      <dsp:spPr>
        <a:xfrm>
          <a:off x="564102" y="294435"/>
          <a:ext cx="10376228" cy="1515183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 направлении имущества на переработку (утилизацию) Федеральное агентство по управлению государственным имуществом организует проведение оценки имущества как вторичного сырья с последующим соответствующим отражением корректировки учетной стоимости.</a:t>
          </a:r>
          <a:endParaRPr lang="ru-RU" sz="1800" b="1" i="1" kern="1200" dirty="0">
            <a:solidFill>
              <a:schemeClr val="accent1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8067" y="368400"/>
        <a:ext cx="10228298" cy="1367253"/>
      </dsp:txXfrm>
    </dsp:sp>
    <dsp:sp modelId="{3B2016BE-6E7C-4B28-97AD-0DFCCB0B330B}">
      <dsp:nvSpPr>
        <dsp:cNvPr id="0" name=""/>
        <dsp:cNvSpPr/>
      </dsp:nvSpPr>
      <dsp:spPr>
        <a:xfrm>
          <a:off x="0" y="3912970"/>
          <a:ext cx="1119550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9988A-787D-4BA5-8F2B-B0D46F5031F9}">
      <dsp:nvSpPr>
        <dsp:cNvPr id="0" name=""/>
        <dsp:cNvSpPr/>
      </dsp:nvSpPr>
      <dsp:spPr>
        <a:xfrm>
          <a:off x="559775" y="2144041"/>
          <a:ext cx="10352404" cy="230028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 привлечении исполнителя для оказания услуг по переработке (утилизации) имущества договор об оказании услуг по переработке (утилизации) имущества должен содержать существенное условие о переходе права собственности на новую вещь, полученную в результате переработки (утилизации), к лицу, осуществившему переработку (утилизацию), с компенсацией Федеральному агентству по управлению государственным имуществом стоимости имущества как вторичного сырья.</a:t>
          </a:r>
          <a:endParaRPr lang="ru-RU" sz="1800" b="1" i="1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2066" y="2256332"/>
        <a:ext cx="10127822" cy="20757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5729C-56FC-4A63-9369-10A9B8C7F22C}">
      <dsp:nvSpPr>
        <dsp:cNvPr id="0" name=""/>
        <dsp:cNvSpPr/>
      </dsp:nvSpPr>
      <dsp:spPr>
        <a:xfrm>
          <a:off x="917716" y="582332"/>
          <a:ext cx="3183584" cy="1648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Исполнитель, оказывающий услуги по переработке (утилизации) или уничтожению имущества</a:t>
          </a:r>
          <a:br>
            <a:rPr lang="ru-RU" altLang="ru-RU" sz="18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altLang="ru-RU" sz="1800" b="0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  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66000" y="630616"/>
        <a:ext cx="3087016" cy="1551984"/>
      </dsp:txXfrm>
    </dsp:sp>
    <dsp:sp modelId="{2BD9BEA8-3B6C-41C1-A9A0-0DC435F3027C}">
      <dsp:nvSpPr>
        <dsp:cNvPr id="0" name=""/>
        <dsp:cNvSpPr/>
      </dsp:nvSpPr>
      <dsp:spPr>
        <a:xfrm rot="344422">
          <a:off x="4094828" y="1529733"/>
          <a:ext cx="2581481" cy="11953"/>
        </a:xfrm>
        <a:custGeom>
          <a:avLst/>
          <a:gdLst/>
          <a:ahLst/>
          <a:cxnLst/>
          <a:rect l="0" t="0" r="0" b="0"/>
          <a:pathLst>
            <a:path>
              <a:moveTo>
                <a:pt x="0" y="5976"/>
              </a:moveTo>
              <a:lnTo>
                <a:pt x="2581481" y="59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21031" y="1471172"/>
        <a:ext cx="129074" cy="129074"/>
      </dsp:txXfrm>
    </dsp:sp>
    <dsp:sp modelId="{3034C3A4-5B46-4399-AB0C-C73DEBF81146}">
      <dsp:nvSpPr>
        <dsp:cNvPr id="0" name=""/>
        <dsp:cNvSpPr/>
      </dsp:nvSpPr>
      <dsp:spPr>
        <a:xfrm>
          <a:off x="6669837" y="1222541"/>
          <a:ext cx="3919117" cy="884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latin typeface="Cambria" panose="02040503050406030204" pitchFamily="18" charset="0"/>
            </a:rPr>
            <a:t>направляет в Федеральное агентство по управлению государственным имуществом </a:t>
          </a:r>
          <a:r>
            <a:rPr lang="ru-RU" altLang="ru-RU" sz="1400" b="1" kern="1200" dirty="0" smtClean="0">
              <a:latin typeface="Cambria" panose="02040503050406030204" pitchFamily="18" charset="0"/>
            </a:rPr>
            <a:t>акт переработки (утилизации) или уничтожения имущества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95744" y="1248448"/>
        <a:ext cx="3867303" cy="832723"/>
      </dsp:txXfrm>
    </dsp:sp>
    <dsp:sp modelId="{A72B0FB8-5304-41E9-A3B3-E9625D1E89D4}">
      <dsp:nvSpPr>
        <dsp:cNvPr id="0" name=""/>
        <dsp:cNvSpPr/>
      </dsp:nvSpPr>
      <dsp:spPr>
        <a:xfrm rot="11696980">
          <a:off x="6601188" y="1135616"/>
          <a:ext cx="4056415" cy="11953"/>
        </a:xfrm>
        <a:custGeom>
          <a:avLst/>
          <a:gdLst/>
          <a:ahLst/>
          <a:cxnLst/>
          <a:rect l="0" t="0" r="0" b="0"/>
          <a:pathLst>
            <a:path>
              <a:moveTo>
                <a:pt x="0" y="5976"/>
              </a:moveTo>
              <a:lnTo>
                <a:pt x="4056415" y="5976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8527985" y="1040182"/>
        <a:ext cx="202820" cy="202820"/>
      </dsp:txXfrm>
    </dsp:sp>
    <dsp:sp modelId="{8A0CC491-EEE8-4059-8121-19ECCD91F792}">
      <dsp:nvSpPr>
        <dsp:cNvPr id="0" name=""/>
        <dsp:cNvSpPr/>
      </dsp:nvSpPr>
      <dsp:spPr>
        <a:xfrm>
          <a:off x="6669837" y="53304"/>
          <a:ext cx="3847938" cy="11301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latin typeface="Cambria" panose="02040503050406030204" pitchFamily="18" charset="0"/>
            </a:rPr>
            <a:t>несет ответственность за достоверность документов, подтверждающих переработку (утилизацию) или уничтожение имущества,</a:t>
          </a:r>
          <a:br>
            <a:rPr lang="ru-RU" altLang="ru-RU" sz="1400" kern="1200" dirty="0" smtClean="0">
              <a:latin typeface="Cambria" panose="02040503050406030204" pitchFamily="18" charset="0"/>
            </a:rPr>
          </a:b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702938" y="86405"/>
        <a:ext cx="3781736" cy="10639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1983D-648F-442C-944E-A30C4785555F}">
      <dsp:nvSpPr>
        <dsp:cNvPr id="0" name=""/>
        <dsp:cNvSpPr/>
      </dsp:nvSpPr>
      <dsp:spPr>
        <a:xfrm>
          <a:off x="0" y="1284382"/>
          <a:ext cx="1119550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5C906-9B75-46C4-94E5-0C3E4D66AC1C}">
      <dsp:nvSpPr>
        <dsp:cNvPr id="0" name=""/>
        <dsp:cNvSpPr/>
      </dsp:nvSpPr>
      <dsp:spPr>
        <a:xfrm>
          <a:off x="564102" y="162947"/>
          <a:ext cx="10376228" cy="1568955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имущества, в том числе в качестве годных остатков, осуществляется в порядке, установленном постановлением Правительства Российской Федерации от 30 сентября 2015 г. N 1041 "О порядке реализации имущества, обращенного в собственность государства, и о внесении изменения в постановление Правительства Российской Федерации от 10 сентября 2012 г. N 909".</a:t>
          </a:r>
          <a:endParaRPr lang="ru-RU" sz="2000" b="1" i="1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0692" y="239537"/>
        <a:ext cx="10223048" cy="1415775"/>
      </dsp:txXfrm>
    </dsp:sp>
    <dsp:sp modelId="{3B2016BE-6E7C-4B28-97AD-0DFCCB0B330B}">
      <dsp:nvSpPr>
        <dsp:cNvPr id="0" name=""/>
        <dsp:cNvSpPr/>
      </dsp:nvSpPr>
      <dsp:spPr>
        <a:xfrm>
          <a:off x="0" y="2416124"/>
          <a:ext cx="1119550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9988A-787D-4BA5-8F2B-B0D46F5031F9}">
      <dsp:nvSpPr>
        <dsp:cNvPr id="0" name=""/>
        <dsp:cNvSpPr/>
      </dsp:nvSpPr>
      <dsp:spPr>
        <a:xfrm>
          <a:off x="604546" y="1982787"/>
          <a:ext cx="10590957" cy="7991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случае если имущество, обращенное в собственность государства, не было реализовано, оно подлежит направлению </a:t>
          </a:r>
          <a:r>
            <a:rPr lang="ru-RU" sz="2000" b="1" i="1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уничтожение. </a:t>
          </a:r>
          <a:endParaRPr lang="ru-RU" sz="20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3555" y="2021796"/>
        <a:ext cx="10512939" cy="721083"/>
      </dsp:txXfrm>
    </dsp:sp>
    <dsp:sp modelId="{F5EB819C-1824-4433-9602-54141DA7268A}">
      <dsp:nvSpPr>
        <dsp:cNvPr id="0" name=""/>
        <dsp:cNvSpPr/>
      </dsp:nvSpPr>
      <dsp:spPr>
        <a:xfrm>
          <a:off x="0" y="4673020"/>
          <a:ext cx="1119550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4974E8-DFD3-4604-8DB6-8BC1ECAE7376}">
      <dsp:nvSpPr>
        <dsp:cNvPr id="0" name=""/>
        <dsp:cNvSpPr/>
      </dsp:nvSpPr>
      <dsp:spPr>
        <a:xfrm>
          <a:off x="559228" y="3058724"/>
          <a:ext cx="10377447" cy="1924256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Образцы (пробы) имущества, отобранные экспертом (экспертной организацией) для проведения экспертиз, оценки его рыночной стоимости, израсходованные или приведенные в пригодное, непригодное для дальнейшей реализации состояние, подлежат возврату, списанию Федеральным агентством по управлению федеральным имуществом. Израсходование, а также возврат образцов (проб) должны быть подтверждены документально.</a:t>
          </a:r>
          <a:endParaRPr lang="ru-RU" sz="20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3162" y="3152658"/>
        <a:ext cx="10189579" cy="17363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2016BE-6E7C-4B28-97AD-0DFCCB0B330B}">
      <dsp:nvSpPr>
        <dsp:cNvPr id="0" name=""/>
        <dsp:cNvSpPr/>
      </dsp:nvSpPr>
      <dsp:spPr>
        <a:xfrm>
          <a:off x="0" y="1774189"/>
          <a:ext cx="11195504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9988A-787D-4BA5-8F2B-B0D46F5031F9}">
      <dsp:nvSpPr>
        <dsp:cNvPr id="0" name=""/>
        <dsp:cNvSpPr/>
      </dsp:nvSpPr>
      <dsp:spPr>
        <a:xfrm>
          <a:off x="604546" y="489252"/>
          <a:ext cx="10590957" cy="239965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не подлежит реализации, если: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имущество, в соответствии с заключением экспертизы безопасности признано небезопасным для жизни и здоровья человека;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-срок годности (хранения, использования) имущества истек.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687" y="606393"/>
        <a:ext cx="10356675" cy="2165368"/>
      </dsp:txXfrm>
    </dsp:sp>
    <dsp:sp modelId="{F5EB819C-1824-4433-9602-54141DA7268A}">
      <dsp:nvSpPr>
        <dsp:cNvPr id="0" name=""/>
        <dsp:cNvSpPr/>
      </dsp:nvSpPr>
      <dsp:spPr>
        <a:xfrm>
          <a:off x="0" y="2941945"/>
          <a:ext cx="11195504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4974E8-DFD3-4604-8DB6-8BC1ECAE7376}">
      <dsp:nvSpPr>
        <dsp:cNvPr id="0" name=""/>
        <dsp:cNvSpPr/>
      </dsp:nvSpPr>
      <dsp:spPr>
        <a:xfrm>
          <a:off x="559775" y="3732589"/>
          <a:ext cx="10387591" cy="153995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6214" tIns="0" rIns="29621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7292" y="3740106"/>
        <a:ext cx="10372557" cy="138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CF6A2-8F72-43E1-A0F0-2CE37440FB7F}" type="datetimeFigureOut">
              <a:rPr lang="ru-RU" smtClean="0"/>
              <a:t>12.03.2020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77194"/>
            <a:ext cx="544703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50475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28584"/>
            <a:ext cx="2950475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14D49-2F19-44B9-ABDE-C74BE51C779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209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3471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6A5B-84E6-4C15-90C1-31D9410CEBAB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837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6A5B-84E6-4C15-90C1-31D9410CEBAB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063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108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6A5B-84E6-4C15-90C1-31D9410CEBAB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54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170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569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906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14D49-2F19-44B9-ABDE-C74BE51C7793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992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6A5B-84E6-4C15-90C1-31D9410CEBAB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90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237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990B9-5A6E-44B6-8C85-1783842BD48E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80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2E905-A7CD-4B45-AF6D-038BC6976736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153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96FD6-040F-46F6-8FCE-1D742788C198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48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C5A9-E829-4945-9E3C-2ECEF7A5EA44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20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7B0B1-2B16-47D2-AF48-94D7D0B60234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241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54D53-5FC7-42ED-BC98-656520CB8329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13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FBDC-128D-4241-B21F-E09BE3DDCE3A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28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24B47-4D4C-4F33-B43D-05CBD27466DA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347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D005-976C-4BAD-9FF2-7EF235E5B7F4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724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9147-4689-46B9-978E-1398879A5810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28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3B4E-BB06-4720-8366-986AB931E660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334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E43BF-33B1-49F0-A885-34C8C917B9DF}" type="datetime1">
              <a:rPr lang="ru-RU" smtClean="0"/>
              <a:t>12.03.2020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BF84A-E905-4C2B-9EB7-1006584309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36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15004" y="4448135"/>
            <a:ext cx="36210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Главный казначей </a:t>
            </a:r>
          </a:p>
          <a:p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отдела централизованной бухгалтерии Управления</a:t>
            </a:r>
          </a:p>
          <a:p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Овсянникова М.А.</a:t>
            </a:r>
          </a:p>
          <a:p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31318" y="1570425"/>
            <a:ext cx="992248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>
                <a:ln w="0"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23.09.2019 № 1238 «О распоряжении имуществом, обращенным в собственность государства»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3"/>
          <a:srcRect l="21015" t="15195" r="43647" b="65733"/>
          <a:stretch/>
        </p:blipFill>
        <p:spPr bwMode="auto">
          <a:xfrm>
            <a:off x="0" y="0"/>
            <a:ext cx="6278880" cy="1992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67874509"/>
              </p:ext>
            </p:extLst>
          </p:nvPr>
        </p:nvGraphicFramePr>
        <p:xfrm>
          <a:off x="497150" y="1560732"/>
          <a:ext cx="11195504" cy="4878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69036" y="6356350"/>
            <a:ext cx="2743200" cy="365125"/>
          </a:xfrm>
        </p:spPr>
        <p:txBody>
          <a:bodyPr/>
          <a:lstStyle/>
          <a:p>
            <a:fld id="{DDDFFD85-1740-4C55-B3AC-66EAA3C69A8F}" type="slidenum">
              <a:rPr lang="ru-RU" smtClean="0"/>
              <a:t>10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45456" y="483079"/>
            <a:ext cx="8147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(утилизация)</a:t>
            </a:r>
            <a:endParaRPr lang="ru-RU" sz="2800" b="1" i="1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77061" y="6171336"/>
            <a:ext cx="629727" cy="365125"/>
          </a:xfrm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Pct val="111000"/>
              <a:defRPr/>
            </a:pPr>
            <a:fld id="{69D27FC7-9221-4C63-AD2E-45B94A64E803}" type="slidenum">
              <a:rPr lang="ru-RU" altLang="ru-RU" sz="20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50"/>
                </a:buClr>
                <a:buSzPct val="111000"/>
                <a:defRPr/>
              </a:pPr>
              <a:t>11</a:t>
            </a:fld>
            <a:endParaRPr lang="ru-RU" alt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78011" y="3148829"/>
            <a:ext cx="2921303" cy="105728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b="1" i="1" kern="0" dirty="0" smtClean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л/с 04                                   (доход бюджета)</a:t>
            </a:r>
            <a:endParaRPr lang="ru-RU" b="1" i="1" kern="0" dirty="0">
              <a:solidFill>
                <a:schemeClr val="tx1"/>
              </a:solidFill>
              <a:latin typeface="Cambria" pitchFamily="18" charset="0"/>
              <a:ea typeface="Calibri"/>
              <a:cs typeface="Times New Roman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4781061" y="3148829"/>
            <a:ext cx="2649047" cy="965779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b="1" i="1" kern="0" dirty="0" smtClean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л/с 05 (СВР)</a:t>
            </a:r>
            <a:endParaRPr lang="ru-RU" b="1" i="1" kern="0" dirty="0">
              <a:solidFill>
                <a:schemeClr val="tx1"/>
              </a:solidFill>
              <a:latin typeface="Cambria" pitchFamily="18" charset="0"/>
              <a:ea typeface="Calibri"/>
              <a:cs typeface="Times New Roman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879894" y="1837426"/>
            <a:ext cx="3131390" cy="3588589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b="1" i="1" kern="0" dirty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Денежные средства, полученные в качестве компенсации стоимости имущества как вторичного </a:t>
            </a:r>
            <a:r>
              <a:rPr lang="ru-RU" b="1" i="1" kern="0" dirty="0" smtClean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сырья</a:t>
            </a:r>
          </a:p>
        </p:txBody>
      </p:sp>
      <p:sp>
        <p:nvSpPr>
          <p:cNvPr id="21" name="Номер слайда 1"/>
          <p:cNvSpPr txBox="1">
            <a:spLocks/>
          </p:cNvSpPr>
          <p:nvPr/>
        </p:nvSpPr>
        <p:spPr>
          <a:xfrm>
            <a:off x="1293995" y="6019802"/>
            <a:ext cx="4562479" cy="790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endParaRPr lang="ru-RU" altLang="ru-RU" sz="14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7450715" y="3441643"/>
            <a:ext cx="1106689" cy="436307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011284" y="3413566"/>
            <a:ext cx="749170" cy="43630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9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911754242"/>
              </p:ext>
            </p:extLst>
          </p:nvPr>
        </p:nvGraphicFramePr>
        <p:xfrm>
          <a:off x="421072" y="327804"/>
          <a:ext cx="11658785" cy="6530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98" y="168901"/>
            <a:ext cx="1465332" cy="1663525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08393" y="6382727"/>
            <a:ext cx="2743200" cy="365125"/>
          </a:xfrm>
        </p:spPr>
        <p:txBody>
          <a:bodyPr/>
          <a:lstStyle/>
          <a:p>
            <a:pPr>
              <a:defRPr/>
            </a:pPr>
            <a:fld id="{DBB28ACE-BA77-42CE-A6C0-75F9D7A22610}" type="slidenum">
              <a:rPr lang="ru-RU" sz="20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pPr>
                <a:defRPr/>
              </a:pPr>
              <a:t>12</a:t>
            </a:fld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4440078" y="1000664"/>
            <a:ext cx="2650835" cy="67541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 rot="5400000">
            <a:off x="8984091" y="1181054"/>
            <a:ext cx="321412" cy="2870391"/>
          </a:xfrm>
          <a:prstGeom prst="rightArrow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723548" y="2817797"/>
            <a:ext cx="11225016" cy="48370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kern="0" dirty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наименование и идентификационный номер налогоплательщика лица, осуществившего переработку (утилизацию) или уничтожение </a:t>
            </a:r>
            <a:r>
              <a:rPr lang="ru-RU" sz="1400" i="1" kern="0" dirty="0" smtClean="0">
                <a:solidFill>
                  <a:schemeClr val="tx1"/>
                </a:solidFill>
                <a:latin typeface="Cambria" pitchFamily="18" charset="0"/>
                <a:ea typeface="Calibri"/>
                <a:cs typeface="Times New Roman"/>
              </a:rPr>
              <a:t>имущества;</a:t>
            </a:r>
            <a:endParaRPr lang="ru-RU" sz="1400" i="1" kern="0" dirty="0">
              <a:solidFill>
                <a:schemeClr val="tx1"/>
              </a:solidFill>
              <a:latin typeface="Cambria" pitchFamily="18" charset="0"/>
              <a:ea typeface="Calibri"/>
              <a:cs typeface="Times New Roman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723548" y="3351051"/>
            <a:ext cx="11249824" cy="48370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dirty="0" smtClean="0"/>
              <a:t>место </a:t>
            </a:r>
            <a:r>
              <a:rPr lang="ru-RU" sz="1400" i="1" dirty="0"/>
              <a:t>и способ переработки (утилизации) или уничтожения</a:t>
            </a:r>
            <a:r>
              <a:rPr lang="ru-RU" sz="1400" i="1" dirty="0" smtClean="0"/>
              <a:t>;</a:t>
            </a:r>
            <a:endParaRPr lang="ru-RU" sz="1400" i="1" dirty="0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723549" y="3896698"/>
            <a:ext cx="11249823" cy="48370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dirty="0" smtClean="0"/>
              <a:t>реквизиты </a:t>
            </a:r>
            <a:r>
              <a:rPr lang="ru-RU" sz="1400" i="1" dirty="0"/>
              <a:t>протокола решения комиссии о направлении </a:t>
            </a:r>
            <a:r>
              <a:rPr lang="ru-RU" sz="1400" i="1" dirty="0" smtClean="0"/>
              <a:t>имущества;</a:t>
            </a:r>
            <a:endParaRPr lang="ru-RU" sz="1400" i="1" dirty="0"/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735953" y="4439812"/>
            <a:ext cx="11212611" cy="56610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dirty="0"/>
              <a:t>наименование, количество, учетная стоимость и иные характеристики (описание) </a:t>
            </a:r>
            <a:r>
              <a:rPr lang="ru-RU" sz="1400" i="1" dirty="0" smtClean="0"/>
              <a:t>имущества, </a:t>
            </a:r>
            <a:r>
              <a:rPr lang="ru-RU" sz="1400" i="1" dirty="0"/>
              <a:t>позволяющие его идентифицировать в соответствии с уведомлением;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735953" y="5044198"/>
            <a:ext cx="11225014" cy="83222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dirty="0" smtClean="0"/>
              <a:t>фото- </a:t>
            </a:r>
            <a:r>
              <a:rPr lang="ru-RU" sz="1400" i="1" dirty="0"/>
              <a:t>и видеоотчет о переработке (утилизации) или уничтожении </a:t>
            </a:r>
            <a:r>
              <a:rPr lang="ru-RU" sz="1400" i="1" dirty="0" smtClean="0"/>
              <a:t>имущества. </a:t>
            </a:r>
            <a:r>
              <a:rPr lang="ru-RU" sz="1400" i="1" dirty="0"/>
              <a:t>При формировании видеоотчета видеозапись процесса переработки (утилизации) или уничтожения должна быть осуществлена в непрерывном режиме в целях фиксации всего процесса переработки (утилизации) или уничтожения.</a:t>
            </a: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735952" y="5914704"/>
            <a:ext cx="11225015" cy="87143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ctr">
              <a:lnSpc>
                <a:spcPts val="1800"/>
              </a:lnSpc>
            </a:pPr>
            <a:r>
              <a:rPr lang="ru-RU" sz="1400" i="1" dirty="0"/>
              <a:t>Акт переработки (утилизации) или уничтожения </a:t>
            </a:r>
            <a:r>
              <a:rPr lang="ru-RU" sz="1400" i="1" dirty="0" smtClean="0"/>
              <a:t>имущества </a:t>
            </a:r>
            <a:r>
              <a:rPr lang="ru-RU" sz="1400" i="1" dirty="0"/>
              <a:t>подписывается исполнителем либо его уполномоченным лицом и заверяется печатью исполнителя (при ее наличии</a:t>
            </a:r>
            <a:r>
              <a:rPr lang="ru-RU" sz="1400" i="1" dirty="0" smtClean="0"/>
              <a:t>), является </a:t>
            </a:r>
            <a:r>
              <a:rPr lang="ru-RU" sz="1400" i="1" dirty="0"/>
              <a:t>результатом распоряжения данным имуществом и основанием для его списания в бухгалтерском учете.</a:t>
            </a:r>
          </a:p>
        </p:txBody>
      </p:sp>
    </p:spTree>
    <p:extLst>
      <p:ext uri="{BB962C8B-B14F-4D97-AF65-F5344CB8AC3E}">
        <p14:creationId xmlns:p14="http://schemas.microsoft.com/office/powerpoint/2010/main" val="179347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3"/>
          <a:srcRect l="21015" t="15195" r="43647" b="65733"/>
          <a:stretch/>
        </p:blipFill>
        <p:spPr bwMode="auto">
          <a:xfrm>
            <a:off x="0" y="0"/>
            <a:ext cx="6278880" cy="1992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31560784"/>
              </p:ext>
            </p:extLst>
          </p:nvPr>
        </p:nvGraphicFramePr>
        <p:xfrm>
          <a:off x="428139" y="1259456"/>
          <a:ext cx="11195504" cy="5227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69036" y="6356350"/>
            <a:ext cx="2743200" cy="365125"/>
          </a:xfrm>
        </p:spPr>
        <p:txBody>
          <a:bodyPr/>
          <a:lstStyle/>
          <a:p>
            <a:fld id="{DDDFFD85-1740-4C55-B3AC-66EAA3C69A8F}" type="slidenum">
              <a:rPr lang="ru-RU" smtClean="0"/>
              <a:t>13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78370" y="431321"/>
            <a:ext cx="7051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Реализация:</a:t>
            </a:r>
            <a:endParaRPr lang="ru-RU" sz="3600" b="1" i="1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5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3"/>
          <a:srcRect l="21015" t="15195" r="43647" b="65733"/>
          <a:stretch/>
        </p:blipFill>
        <p:spPr bwMode="auto">
          <a:xfrm>
            <a:off x="0" y="0"/>
            <a:ext cx="6278880" cy="1992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7076560"/>
              </p:ext>
            </p:extLst>
          </p:nvPr>
        </p:nvGraphicFramePr>
        <p:xfrm>
          <a:off x="428139" y="1259456"/>
          <a:ext cx="11195504" cy="4873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69036" y="6356350"/>
            <a:ext cx="2743200" cy="365125"/>
          </a:xfrm>
        </p:spPr>
        <p:txBody>
          <a:bodyPr/>
          <a:lstStyle/>
          <a:p>
            <a:fld id="{DDDFFD85-1740-4C55-B3AC-66EAA3C69A8F}" type="slidenum">
              <a:rPr lang="ru-RU" smtClean="0"/>
              <a:t>14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78370" y="431321"/>
            <a:ext cx="7051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Реализация:</a:t>
            </a:r>
            <a:endParaRPr lang="ru-RU" sz="3600" b="1" i="1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50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15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67486" y="284673"/>
            <a:ext cx="904048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1820174" y="1397927"/>
            <a:ext cx="9670210" cy="3717538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Федеральное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агентство по управлению государственным имуществом ежегодно составляет и не позднее 1 апреля представляет в Правительство Российской Федерации отчет об итогах распоряжения имуществом, обращенным в собственность государства, Федеральным агентством по управлению государственным имуществом по форме, утвержденной Министерством экономического развития Российской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Федерации.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500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16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29632" y="2432482"/>
            <a:ext cx="6337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964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130D7-CCAA-4DC1-B1D2-F6A6867D1A42}" type="slidenum">
              <a:rPr lang="ru-RU" smtClean="0"/>
              <a:t>2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51496" y="3876224"/>
            <a:ext cx="7430704" cy="2050181"/>
          </a:xfrm>
          <a:prstGeom prst="roundRect">
            <a:avLst/>
          </a:prstGeom>
          <a:solidFill>
            <a:schemeClr val="accent6">
              <a:alpha val="86000"/>
            </a:schemeClr>
          </a:solidFill>
          <a:ln w="19050">
            <a:solidFill>
              <a:schemeClr val="bg1"/>
            </a:solidFill>
          </a:ln>
          <a:effectLst>
            <a:outerShdw blurRad="50800" dist="190500" dir="1746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конфискованным, движимым бесхозяйным и изъятым имуществом, товарами, в отношении которых при перемещении через таможенную границу Евразийского экономического союза была заявлена таможенная процедура отказа в пользу государства, и кладами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2551496" y="862584"/>
            <a:ext cx="7430704" cy="2449784"/>
          </a:xfrm>
          <a:prstGeom prst="downArrow">
            <a:avLst/>
          </a:prstGeom>
          <a:ln/>
          <a:effectLst>
            <a:outerShdw blurRad="50800" dist="190500" dir="17640000" algn="b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Настоящее Положение определяет порядок распоряжения обращенными в соответствии с законодательством Российской Федерации в собственность Российской Федерации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69079" y="486388"/>
            <a:ext cx="968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имущества, обращенного в собственность государства:</a:t>
            </a:r>
            <a:endParaRPr lang="ru-RU" sz="24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84612611"/>
              </p:ext>
            </p:extLst>
          </p:nvPr>
        </p:nvGraphicFramePr>
        <p:xfrm>
          <a:off x="1052424" y="1863306"/>
          <a:ext cx="10955547" cy="465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337095" y="1121434"/>
            <a:ext cx="10670876" cy="7418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одлежит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передаче Федеральному агентству по управлению государственным имуществом, его территориальным органам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обращенное в собственность государства, за исключением:</a:t>
            </a:r>
            <a:endParaRPr lang="ru-RU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06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68BE4-109A-4214-80ED-5D92B50193D0}" type="slidenum">
              <a:rPr lang="ru-RU" smtClean="0"/>
              <a:t>4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36830" y="569039"/>
            <a:ext cx="8471140" cy="77788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</a:rPr>
              <a:t>Передача </a:t>
            </a:r>
            <a:r>
              <a:rPr lang="ru-RU" sz="2000" b="1" i="1" dirty="0">
                <a:solidFill>
                  <a:srgbClr val="7030A0"/>
                </a:solidFill>
              </a:rPr>
              <a:t>имущества, обращенного в собственность государства</a:t>
            </a: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82489" y="1497003"/>
            <a:ext cx="4508682" cy="37935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владеющий таким имуществом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282490" y="2014519"/>
            <a:ext cx="4508682" cy="37047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10 рабочих дней со дня получения </a:t>
            </a:r>
            <a:r>
              <a:rPr lang="ru-RU" sz="1200" dirty="0" smtClean="0">
                <a:solidFill>
                  <a:schemeClr val="tx1"/>
                </a:solidFill>
              </a:rPr>
              <a:t>документов</a:t>
            </a:r>
          </a:p>
          <a:p>
            <a:pPr algn="ctr"/>
            <a:endParaRPr lang="ru-RU" sz="12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уведомление </a:t>
            </a:r>
            <a:r>
              <a:rPr lang="ru-RU" sz="1200" b="1" i="1" dirty="0">
                <a:solidFill>
                  <a:schemeClr val="tx1"/>
                </a:solidFill>
              </a:rPr>
              <a:t>о готовности к передаче </a:t>
            </a:r>
            <a:r>
              <a:rPr lang="ru-RU" sz="1200" b="1" i="1" dirty="0" smtClean="0">
                <a:solidFill>
                  <a:schemeClr val="tx1"/>
                </a:solidFill>
              </a:rPr>
              <a:t>имущества</a:t>
            </a:r>
            <a:r>
              <a:rPr lang="ru-RU" sz="1200" b="1" i="1" dirty="0">
                <a:solidFill>
                  <a:schemeClr val="tx1"/>
                </a:solidFill>
              </a:rPr>
              <a:t>,</a:t>
            </a:r>
            <a:endParaRPr lang="en-US" sz="12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с обязательным приложением оригиналов документов (заверенных в установленном порядке копий документов), устанавливающих возникновение права собственности Российской Федерации на передаваемое </a:t>
            </a:r>
            <a:r>
              <a:rPr lang="ru-RU" sz="1200" b="1" i="1" dirty="0" smtClean="0">
                <a:solidFill>
                  <a:schemeClr val="tx1"/>
                </a:solidFill>
              </a:rPr>
              <a:t>имущество 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12723" y="1497004"/>
            <a:ext cx="4508682" cy="379354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удебный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пристав-исполнитель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82489" y="5895465"/>
            <a:ext cx="4508682" cy="67592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агентство по управлению государственным имуществом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12723" y="5895465"/>
            <a:ext cx="4603573" cy="67592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агентство по управлению государственным имуществом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7212723" y="2049068"/>
            <a:ext cx="4508682" cy="3696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10 рабочих дней со дня обнаружения имущества</a:t>
            </a:r>
            <a:endParaRPr lang="ru-RU" sz="1200" b="1" i="1" dirty="0" smtClean="0">
              <a:solidFill>
                <a:schemeClr val="tx1"/>
              </a:solidFill>
            </a:endParaRPr>
          </a:p>
          <a:p>
            <a:pPr algn="ctr"/>
            <a:endParaRPr lang="ru-RU" sz="12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уведомление </a:t>
            </a:r>
            <a:r>
              <a:rPr lang="ru-RU" sz="1200" b="1" i="1" dirty="0">
                <a:solidFill>
                  <a:schemeClr val="tx1"/>
                </a:solidFill>
              </a:rPr>
              <a:t>о готовности к передаче </a:t>
            </a:r>
            <a:r>
              <a:rPr lang="ru-RU" sz="1200" b="1" i="1" dirty="0" smtClean="0">
                <a:solidFill>
                  <a:schemeClr val="tx1"/>
                </a:solidFill>
              </a:rPr>
              <a:t>имущества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с приложением оригиналов документов (заверенных в установленном порядке копий документов), устанавливающих возникновение права собственности Российской Федерации на передаваемое имущество</a:t>
            </a:r>
          </a:p>
        </p:txBody>
      </p:sp>
    </p:spTree>
    <p:extLst>
      <p:ext uri="{BB962C8B-B14F-4D97-AF65-F5344CB8AC3E}">
        <p14:creationId xmlns:p14="http://schemas.microsoft.com/office/powerpoint/2010/main" val="215796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3"/>
          <a:srcRect l="21015" t="15195" r="43647" b="65733"/>
          <a:stretch/>
        </p:blipFill>
        <p:spPr bwMode="auto">
          <a:xfrm>
            <a:off x="0" y="0"/>
            <a:ext cx="6278880" cy="1992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83195640"/>
              </p:ext>
            </p:extLst>
          </p:nvPr>
        </p:nvGraphicFramePr>
        <p:xfrm>
          <a:off x="497150" y="1560732"/>
          <a:ext cx="11195504" cy="4878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69036" y="6356350"/>
            <a:ext cx="2743200" cy="365125"/>
          </a:xfrm>
        </p:spPr>
        <p:txBody>
          <a:bodyPr/>
          <a:lstStyle/>
          <a:p>
            <a:fld id="{DDDFFD85-1740-4C55-B3AC-66EAA3C69A8F}" type="slidenum">
              <a:rPr lang="ru-RU" smtClean="0"/>
              <a:t>5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45456" y="483079"/>
            <a:ext cx="8147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имущества:</a:t>
            </a:r>
            <a:endParaRPr lang="ru-RU" sz="2800" b="1" i="1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23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6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1833" y="2852384"/>
            <a:ext cx="10669109" cy="12946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 дня подписания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 приема-передачи имущества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Федеральное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агентство по управлению государственным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имуществом. 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51833" y="1440495"/>
            <a:ext cx="10669111" cy="125094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подписания акта приема-передачи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орган.</a:t>
            </a:r>
          </a:p>
          <a:p>
            <a:pPr indent="342900" algn="ctr">
              <a:lnSpc>
                <a:spcPct val="107000"/>
              </a:lnSpc>
              <a:spcAft>
                <a:spcPts val="0"/>
              </a:spcAft>
            </a:pPr>
            <a:endParaRPr lang="ru-RU" sz="2000" i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1660" y="486388"/>
            <a:ext cx="9497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Сохранность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учет и оплату расходов, связанных с хранением имущества: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51832" y="4307953"/>
            <a:ext cx="10669109" cy="1975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переданного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законодательством Российской Федерации о бухгалтерском учете по стоимости, указанной в акте приема-передачи, а в случае отсутствия информации о стоимости в акте приема-передачи - в условной оценке: 1 объект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стоит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рубль.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ctr">
              <a:lnSpc>
                <a:spcPct val="107000"/>
              </a:lnSpc>
              <a:spcAft>
                <a:spcPts val="0"/>
              </a:spcAft>
            </a:pPr>
            <a:endParaRPr lang="ru-RU" sz="2000" i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795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08363" y="815853"/>
            <a:ext cx="9681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распоряжения имущества: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55334811"/>
              </p:ext>
            </p:extLst>
          </p:nvPr>
        </p:nvGraphicFramePr>
        <p:xfrm>
          <a:off x="1052423" y="1785350"/>
          <a:ext cx="10955547" cy="457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7981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8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33491" y="4251811"/>
            <a:ext cx="10326409" cy="13457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приказом Федерального агентства по управлению государственным имуществом от 11.11.2019 № 330 с 2020 года обязательному включению в состав комиссии подлежат должностные лица территориального органа Федерального казначейства.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33491" y="1385862"/>
            <a:ext cx="10326408" cy="2513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направлении имущества, обращенного в собственность государства, на переработку (утилизацию), уничтожение или реализацию, оформленное протоколом, принимается комиссией Федерального агентства по управлению государственным имуществом (его территориальных органов) по принятию решения о направлении имущества, обращенного в собственность государства, на переработку (утилизацию), уничтожение или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реализацию.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099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F84A-E905-4C2B-9EB7-100658430936}" type="slidenum">
              <a:rPr lang="ru-RU" smtClean="0"/>
              <a:t>9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117" y="2645795"/>
            <a:ext cx="10326409" cy="15831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подлежит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исключительно уничтожению в случаях, установленных законодательством Российской Федерации, а также при наличии прямого указания на уничтожение в судебном акте об обращении имущества в собственность государства.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направлении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на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уничтожение оценка имущества не проводится.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117" y="1318046"/>
            <a:ext cx="10326408" cy="10696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имущества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для использования его по прямому назначению или в качестве годных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остатков,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в качестве вторичного сырья, лома, утиля (далее - годные остатки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117" y="4487055"/>
            <a:ext cx="10326408" cy="18188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привлечении исполнителя для оказания услуг по уничтожению имущества договор на оказание услуг по уничтожению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содержать существенное условие о переходе права собственности на отходы (имущество), полученные в результате уничтожения, к лицу, осуществившему уничтожение, а также об ответственности исполнителя</a:t>
            </a:r>
          </a:p>
        </p:txBody>
      </p:sp>
    </p:spTree>
    <p:extLst>
      <p:ext uri="{BB962C8B-B14F-4D97-AF65-F5344CB8AC3E}">
        <p14:creationId xmlns:p14="http://schemas.microsoft.com/office/powerpoint/2010/main" val="21751883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7564</TotalTime>
  <Words>1203</Words>
  <Application>Microsoft Office PowerPoint</Application>
  <PresentationFormat>Широкоэкранный</PresentationFormat>
  <Paragraphs>97</Paragraphs>
  <Slides>16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Зубкова Евгения Владимировна</dc:creator>
  <cp:lastModifiedBy>Овсянникова Мария Александровна</cp:lastModifiedBy>
  <cp:revision>717</cp:revision>
  <cp:lastPrinted>2018-06-07T11:55:34Z</cp:lastPrinted>
  <dcterms:created xsi:type="dcterms:W3CDTF">2018-04-11T04:11:19Z</dcterms:created>
  <dcterms:modified xsi:type="dcterms:W3CDTF">2020-03-12T04:58:16Z</dcterms:modified>
</cp:coreProperties>
</file>