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8" r:id="rId2"/>
    <p:sldId id="287" r:id="rId3"/>
    <p:sldId id="347" r:id="rId4"/>
    <p:sldId id="323" r:id="rId5"/>
    <p:sldId id="325" r:id="rId6"/>
    <p:sldId id="343" r:id="rId7"/>
    <p:sldId id="344" r:id="rId8"/>
    <p:sldId id="345" r:id="rId9"/>
    <p:sldId id="346" r:id="rId10"/>
    <p:sldId id="328" r:id="rId11"/>
    <p:sldId id="330" r:id="rId12"/>
    <p:sldId id="332" r:id="rId13"/>
    <p:sldId id="333" r:id="rId14"/>
    <p:sldId id="335" r:id="rId15"/>
    <p:sldId id="336" r:id="rId16"/>
    <p:sldId id="337" r:id="rId17"/>
    <p:sldId id="338" r:id="rId18"/>
    <p:sldId id="339" r:id="rId19"/>
    <p:sldId id="340" r:id="rId20"/>
    <p:sldId id="285" r:id="rId21"/>
  </p:sldIdLst>
  <p:sldSz cx="12192000" cy="6858000"/>
  <p:notesSz cx="68087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Харламова Елена Викторовна" initials="ХЕВ" lastIdx="1" clrIdx="0">
    <p:extLst>
      <p:ext uri="{19B8F6BF-5375-455C-9EA6-DF929625EA0E}">
        <p15:presenceInfo xmlns:p15="http://schemas.microsoft.com/office/powerpoint/2012/main" userId="S-1-5-21-1908438591-1278307452-1436800534-255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0A3"/>
    <a:srgbClr val="CCCCFF"/>
    <a:srgbClr val="31D331"/>
    <a:srgbClr val="99FFCC"/>
    <a:srgbClr val="CCFFFF"/>
    <a:srgbClr val="61F50F"/>
    <a:srgbClr val="CC99FF"/>
    <a:srgbClr val="9966FF"/>
    <a:srgbClr val="F4D8F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410" autoAdjust="0"/>
  </p:normalViewPr>
  <p:slideViewPr>
    <p:cSldViewPr snapToGrid="0">
      <p:cViewPr varScale="1">
        <p:scale>
          <a:sx n="89" d="100"/>
          <a:sy n="89" d="100"/>
        </p:scale>
        <p:origin x="13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consultantplus://offline/ref=D2128082076FD15F9EB5BC9E42C77FA41CD553E4D3CCB338888EDF2EBD69D7227468AE3E9B8F677765721EA8F72571378CFEA66E2F784DeAF" TargetMode="Externa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CD553E4D3CCB338888EDF2EBD69D7227468AE3D998A637765721EA8F72571378CFEA66E2F784DeAF" TargetMode="External"/><Relationship Id="rId2" Type="http://schemas.openxmlformats.org/officeDocument/2006/relationships/hyperlink" Target="consultantplus://offline/ref=D2128082076FD15F9EB5BC9E42C77FA41CD553E4D3CCB338888EDF2EBD69D7227468AE3D9F89617765721EA8F72571378CFEA66E2F784DeAF" TargetMode="External"/><Relationship Id="rId1" Type="http://schemas.openxmlformats.org/officeDocument/2006/relationships/hyperlink" Target="consultantplus://offline/ref=D2128082076FD15F9EB5BC9E42C77FA41CD553E4D3CCB338888EDF2EBD69D7227468AE389F8F647836280EACBE70782988E2B86E3178DA7D4Ce0F" TargetMode="External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2128082076FD15F9EB5BC9E42C77FA41CD257E5D5CCB338888EDF2EBD69D7227468AE389F88677F37280EACBE70782988E2B86E3178DA7D4Ce0F" TargetMode="External"/><Relationship Id="rId1" Type="http://schemas.openxmlformats.org/officeDocument/2006/relationships/hyperlink" Target="consultantplus://offline/ref=D2128082076FD15F9EB5BC9E42C77FA41CD257E5D5CCB338888EDF2EBD69D7227468AE3A97806D2860670FF0FA216B298EE2BA6C2D47eAF" TargetMode="External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CD553E4D3CCB338888EDF2EBD69D7227468AE3D998A637765721EA8F72571378CFEA66E2F784DeAF" TargetMode="External"/><Relationship Id="rId2" Type="http://schemas.openxmlformats.org/officeDocument/2006/relationships/hyperlink" Target="consultantplus://offline/ref=D2128082076FD15F9EB5BC9E42C77FA41CD553E4D3CCB338888EDF2EBD69D7227468AE3D9F89617765721EA8F72571378CFEA66E2F784DeAF" TargetMode="External"/><Relationship Id="rId1" Type="http://schemas.openxmlformats.org/officeDocument/2006/relationships/hyperlink" Target="consultantplus://offline/ref=D2128082076FD15F9EB5BC9E42C77FA41CD553E4D3CCB338888EDF2EBD69D7227468AE389F8F647836280EACBE70782988E2B86E3178DA7D4Ce0F" TargetMode="External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2128082076FD15F9EB5BC9E42C77FA41CD257E5D5CCB338888EDF2EBD69D7227468AE389F88677F37280EACBE70782988E2B86E3178DA7D4Ce0F" TargetMode="External"/><Relationship Id="rId1" Type="http://schemas.openxmlformats.org/officeDocument/2006/relationships/hyperlink" Target="consultantplus://offline/ref=D2128082076FD15F9EB5BC9E42C77FA41CD257E5D5CCB338888EDF2EBD69D7227468AE3A97806D2860670FF0FA216B298EE2BA6C2D47eA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FE6DE-91F8-4842-8DB5-D6D6AD1BF082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49BF203-D5D2-4C59-AFB0-F32DA4230467}">
      <dgm:prSet phldrT="[Текст]" custT="1"/>
      <dgm:spPr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мониторинга (анализа) исполнения бюджета по доходам, расходам и источникам финансирования дефицита бюджета, а также анализа причин неисполнения бюджета;</a:t>
          </a:r>
          <a:endParaRPr lang="en-US" sz="2000" dirty="0" smtClean="0">
            <a:solidFill>
              <a:schemeClr val="tx1"/>
            </a:solidFill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80D7A1-DE13-432D-9930-2B6A46C18328}" type="parTrans" cxnId="{FEC5FD4D-ACD1-438A-AC4B-9B41A535128E}">
      <dgm:prSet/>
      <dgm:spPr/>
      <dgm:t>
        <a:bodyPr/>
        <a:lstStyle/>
        <a:p>
          <a:endParaRPr lang="ru-RU"/>
        </a:p>
      </dgm:t>
    </dgm:pt>
    <dgm:pt modelId="{619FD03B-FE1C-4126-BAF4-9A36E8520472}" type="sibTrans" cxnId="{FEC5FD4D-ACD1-438A-AC4B-9B41A535128E}">
      <dgm:prSet/>
      <dgm:spPr/>
      <dgm:t>
        <a:bodyPr/>
        <a:lstStyle/>
        <a:p>
          <a:endParaRPr lang="ru-RU"/>
        </a:p>
      </dgm:t>
    </dgm:pt>
    <dgm:pt modelId="{B9DCFB2C-C7EC-42E3-8A8B-F090262D7A23}">
      <dgm:prSet phldrT="[Текст]" custT="1"/>
      <dgm:spPr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мониторинга (анализа) результатов выполнения плана финансово-хозяйственной деятельности государственного (муниципального) бюджетного, автономного учреждения и результатов выполнения государственного (муниципального) задания;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C85777-31A3-4961-9D22-32888B647263}" type="parTrans" cxnId="{146D1704-5E75-45DD-9627-1203AE5F1F6A}">
      <dgm:prSet/>
      <dgm:spPr/>
      <dgm:t>
        <a:bodyPr/>
        <a:lstStyle/>
        <a:p>
          <a:endParaRPr lang="ru-RU"/>
        </a:p>
      </dgm:t>
    </dgm:pt>
    <dgm:pt modelId="{AFFB1EA4-3886-415C-A9E2-7CB5523F7E59}" type="sibTrans" cxnId="{146D1704-5E75-45DD-9627-1203AE5F1F6A}">
      <dgm:prSet/>
      <dgm:spPr/>
      <dgm:t>
        <a:bodyPr/>
        <a:lstStyle/>
        <a:p>
          <a:endParaRPr lang="ru-RU"/>
        </a:p>
      </dgm:t>
    </dgm:pt>
    <dgm:pt modelId="{317C9AB5-30A7-427E-9AF9-BAEBDF1A3230}">
      <dgm:prSet phldrT="[Текст]" custT="1"/>
      <dgm:spPr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контроля за соблюдением бюджетного законодательства Российской Федерации.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C7DE68-C36A-44FE-8515-3BA6347E1976}" type="parTrans" cxnId="{AD3E3266-DB46-4451-9B01-7D70DAF54119}">
      <dgm:prSet/>
      <dgm:spPr/>
      <dgm:t>
        <a:bodyPr/>
        <a:lstStyle/>
        <a:p>
          <a:endParaRPr lang="ru-RU"/>
        </a:p>
      </dgm:t>
    </dgm:pt>
    <dgm:pt modelId="{2A289D1B-6827-426A-9C88-98A468F48897}" type="sibTrans" cxnId="{AD3E3266-DB46-4451-9B01-7D70DAF54119}">
      <dgm:prSet/>
      <dgm:spPr/>
      <dgm:t>
        <a:bodyPr/>
        <a:lstStyle/>
        <a:p>
          <a:endParaRPr lang="ru-RU"/>
        </a:p>
      </dgm:t>
    </dgm:pt>
    <dgm:pt modelId="{90442F00-9C0A-4CDD-99CC-9BEB00FED594}" type="pres">
      <dgm:prSet presAssocID="{0E9FE6DE-91F8-4842-8DB5-D6D6AD1BF08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FE5D9E-69FD-4FC9-ADF8-37526781DC95}" type="pres">
      <dgm:prSet presAssocID="{049BF203-D5D2-4C59-AFB0-F32DA4230467}" presName="parentLin" presStyleCnt="0"/>
      <dgm:spPr/>
    </dgm:pt>
    <dgm:pt modelId="{51E94A26-B69C-42F3-9858-2DD918AB347A}" type="pres">
      <dgm:prSet presAssocID="{049BF203-D5D2-4C59-AFB0-F32DA423046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C4FE09F-3CDD-47DD-B052-CDCE987CC129}" type="pres">
      <dgm:prSet presAssocID="{049BF203-D5D2-4C59-AFB0-F32DA4230467}" presName="parentText" presStyleLbl="node1" presStyleIdx="0" presStyleCnt="3" custScaleX="133052" custScaleY="83252" custLinFactNeighborX="22855" custLinFactNeighborY="-1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2A8A8-97F1-4630-B6D5-3802E3018C6F}" type="pres">
      <dgm:prSet presAssocID="{049BF203-D5D2-4C59-AFB0-F32DA4230467}" presName="negativeSpace" presStyleCnt="0"/>
      <dgm:spPr/>
    </dgm:pt>
    <dgm:pt modelId="{46EF504C-7192-4ACF-BB19-3626BBC94791}" type="pres">
      <dgm:prSet presAssocID="{049BF203-D5D2-4C59-AFB0-F32DA4230467}" presName="childText" presStyleLbl="conFgAcc1" presStyleIdx="0" presStyleCnt="3" custScaleY="71818" custLinFactNeighborX="684" custLinFactNeighborY="58307">
        <dgm:presLayoutVars>
          <dgm:bulletEnabled val="1"/>
        </dgm:presLayoutVars>
      </dgm:prSet>
      <dgm:spPr>
        <a:ln w="38100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0680AD71-BD25-48BB-92C2-938D5E46B3CF}" type="pres">
      <dgm:prSet presAssocID="{619FD03B-FE1C-4126-BAF4-9A36E8520472}" presName="spaceBetweenRectangles" presStyleCnt="0"/>
      <dgm:spPr/>
    </dgm:pt>
    <dgm:pt modelId="{A4644DF2-D803-4653-9CFB-98C605461701}" type="pres">
      <dgm:prSet presAssocID="{B9DCFB2C-C7EC-42E3-8A8B-F090262D7A23}" presName="parentLin" presStyleCnt="0"/>
      <dgm:spPr/>
    </dgm:pt>
    <dgm:pt modelId="{6DAD5CE5-DBC4-42DB-A772-0BABD07B6942}" type="pres">
      <dgm:prSet presAssocID="{B9DCFB2C-C7EC-42E3-8A8B-F090262D7A2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E58F47A-B64D-4F8D-85C3-6074AD4B7B32}" type="pres">
      <dgm:prSet presAssocID="{B9DCFB2C-C7EC-42E3-8A8B-F090262D7A23}" presName="parentText" presStyleLbl="node1" presStyleIdx="1" presStyleCnt="3" custScaleX="134557" custScaleY="85544" custLinFactNeighborX="-87251" custLinFactNeighborY="-171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3AC07-0856-49B3-8B5E-6E5DDE4D9F6B}" type="pres">
      <dgm:prSet presAssocID="{B9DCFB2C-C7EC-42E3-8A8B-F090262D7A23}" presName="negativeSpace" presStyleCnt="0"/>
      <dgm:spPr/>
    </dgm:pt>
    <dgm:pt modelId="{9E087B07-4FB3-4183-9773-6543CF077BA9}" type="pres">
      <dgm:prSet presAssocID="{B9DCFB2C-C7EC-42E3-8A8B-F090262D7A23}" presName="childText" presStyleLbl="conFgAcc1" presStyleIdx="1" presStyleCnt="3" custScaleY="65512" custLinFactNeighborX="304" custLinFactNeighborY="-55143">
        <dgm:presLayoutVars>
          <dgm:bulletEnabled val="1"/>
        </dgm:presLayoutVars>
      </dgm:prSet>
      <dgm:spPr>
        <a:ln w="38100">
          <a:solidFill>
            <a:srgbClr val="00B050"/>
          </a:solidFill>
        </a:ln>
      </dgm:spPr>
      <dgm:t>
        <a:bodyPr/>
        <a:lstStyle/>
        <a:p>
          <a:endParaRPr lang="ru-RU"/>
        </a:p>
      </dgm:t>
    </dgm:pt>
    <dgm:pt modelId="{F4177A99-1F02-43F7-81F2-3F02D3C551CD}" type="pres">
      <dgm:prSet presAssocID="{AFFB1EA4-3886-415C-A9E2-7CB5523F7E59}" presName="spaceBetweenRectangles" presStyleCnt="0"/>
      <dgm:spPr/>
    </dgm:pt>
    <dgm:pt modelId="{1593BB37-84C6-4F70-ADB0-3FB1D1D078BF}" type="pres">
      <dgm:prSet presAssocID="{317C9AB5-30A7-427E-9AF9-BAEBDF1A3230}" presName="parentLin" presStyleCnt="0"/>
      <dgm:spPr/>
    </dgm:pt>
    <dgm:pt modelId="{DA47BD6C-28FA-49CE-9973-6BC311F3946D}" type="pres">
      <dgm:prSet presAssocID="{317C9AB5-30A7-427E-9AF9-BAEBDF1A323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92C3EB4-33DD-4579-8250-36E78B0481AA}" type="pres">
      <dgm:prSet presAssocID="{317C9AB5-30A7-427E-9AF9-BAEBDF1A3230}" presName="parentText" presStyleLbl="node1" presStyleIdx="2" presStyleCnt="3" custScaleX="133687" custScaleY="60095" custLinFactNeighborX="20570" custLinFactNeighborY="-302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4949B-E067-47AB-B66F-419C14036F02}" type="pres">
      <dgm:prSet presAssocID="{317C9AB5-30A7-427E-9AF9-BAEBDF1A3230}" presName="negativeSpace" presStyleCnt="0"/>
      <dgm:spPr/>
    </dgm:pt>
    <dgm:pt modelId="{32E2408E-4E3D-4F97-8BCB-F9005A6F06F0}" type="pres">
      <dgm:prSet presAssocID="{317C9AB5-30A7-427E-9AF9-BAEBDF1A3230}" presName="childText" presStyleLbl="conFgAcc1" presStyleIdx="2" presStyleCnt="3" custScaleY="56145" custLinFactNeighborX="-98" custLinFactNeighborY="28442">
        <dgm:presLayoutVars>
          <dgm:bulletEnabled val="1"/>
        </dgm:presLayoutVars>
      </dgm:prSet>
      <dgm:spPr>
        <a:ln w="38100">
          <a:solidFill>
            <a:srgbClr val="3F40A3"/>
          </a:solidFill>
        </a:ln>
      </dgm:spPr>
      <dgm:t>
        <a:bodyPr/>
        <a:lstStyle/>
        <a:p>
          <a:endParaRPr lang="ru-RU"/>
        </a:p>
      </dgm:t>
    </dgm:pt>
  </dgm:ptLst>
  <dgm:cxnLst>
    <dgm:cxn modelId="{590DE902-ED41-4340-9872-0CA31C2E341D}" type="presOf" srcId="{049BF203-D5D2-4C59-AFB0-F32DA4230467}" destId="{6C4FE09F-3CDD-47DD-B052-CDCE987CC129}" srcOrd="1" destOrd="0" presId="urn:microsoft.com/office/officeart/2005/8/layout/list1"/>
    <dgm:cxn modelId="{7CD7BBD0-4E7D-4D1D-9BA1-6616B3CF308C}" type="presOf" srcId="{B9DCFB2C-C7EC-42E3-8A8B-F090262D7A23}" destId="{7E58F47A-B64D-4F8D-85C3-6074AD4B7B32}" srcOrd="1" destOrd="0" presId="urn:microsoft.com/office/officeart/2005/8/layout/list1"/>
    <dgm:cxn modelId="{61FE5B25-0C23-42F7-9E25-442642312603}" type="presOf" srcId="{317C9AB5-30A7-427E-9AF9-BAEBDF1A3230}" destId="{DA47BD6C-28FA-49CE-9973-6BC311F3946D}" srcOrd="0" destOrd="0" presId="urn:microsoft.com/office/officeart/2005/8/layout/list1"/>
    <dgm:cxn modelId="{E7E3D1AD-98DF-4140-95F9-76DAFA6191BE}" type="presOf" srcId="{B9DCFB2C-C7EC-42E3-8A8B-F090262D7A23}" destId="{6DAD5CE5-DBC4-42DB-A772-0BABD07B6942}" srcOrd="0" destOrd="0" presId="urn:microsoft.com/office/officeart/2005/8/layout/list1"/>
    <dgm:cxn modelId="{B92E80EB-C527-4642-9F56-95DF3DBA0986}" type="presOf" srcId="{049BF203-D5D2-4C59-AFB0-F32DA4230467}" destId="{51E94A26-B69C-42F3-9858-2DD918AB347A}" srcOrd="0" destOrd="0" presId="urn:microsoft.com/office/officeart/2005/8/layout/list1"/>
    <dgm:cxn modelId="{B6444625-AF51-461E-9D01-1E939B9F3B0B}" type="presOf" srcId="{317C9AB5-30A7-427E-9AF9-BAEBDF1A3230}" destId="{792C3EB4-33DD-4579-8250-36E78B0481AA}" srcOrd="1" destOrd="0" presId="urn:microsoft.com/office/officeart/2005/8/layout/list1"/>
    <dgm:cxn modelId="{C05FF2B0-AB8D-493D-AC2B-B3EA0B379E8E}" type="presOf" srcId="{0E9FE6DE-91F8-4842-8DB5-D6D6AD1BF082}" destId="{90442F00-9C0A-4CDD-99CC-9BEB00FED594}" srcOrd="0" destOrd="0" presId="urn:microsoft.com/office/officeart/2005/8/layout/list1"/>
    <dgm:cxn modelId="{AD3E3266-DB46-4451-9B01-7D70DAF54119}" srcId="{0E9FE6DE-91F8-4842-8DB5-D6D6AD1BF082}" destId="{317C9AB5-30A7-427E-9AF9-BAEBDF1A3230}" srcOrd="2" destOrd="0" parTransId="{8DC7DE68-C36A-44FE-8515-3BA6347E1976}" sibTransId="{2A289D1B-6827-426A-9C88-98A468F48897}"/>
    <dgm:cxn modelId="{146D1704-5E75-45DD-9627-1203AE5F1F6A}" srcId="{0E9FE6DE-91F8-4842-8DB5-D6D6AD1BF082}" destId="{B9DCFB2C-C7EC-42E3-8A8B-F090262D7A23}" srcOrd="1" destOrd="0" parTransId="{4CC85777-31A3-4961-9D22-32888B647263}" sibTransId="{AFFB1EA4-3886-415C-A9E2-7CB5523F7E59}"/>
    <dgm:cxn modelId="{FEC5FD4D-ACD1-438A-AC4B-9B41A535128E}" srcId="{0E9FE6DE-91F8-4842-8DB5-D6D6AD1BF082}" destId="{049BF203-D5D2-4C59-AFB0-F32DA4230467}" srcOrd="0" destOrd="0" parTransId="{9C80D7A1-DE13-432D-9930-2B6A46C18328}" sibTransId="{619FD03B-FE1C-4126-BAF4-9A36E8520472}"/>
    <dgm:cxn modelId="{64C69CDF-0DAF-4932-BAF1-BF26AD548DC3}" type="presParOf" srcId="{90442F00-9C0A-4CDD-99CC-9BEB00FED594}" destId="{26FE5D9E-69FD-4FC9-ADF8-37526781DC95}" srcOrd="0" destOrd="0" presId="urn:microsoft.com/office/officeart/2005/8/layout/list1"/>
    <dgm:cxn modelId="{8689980F-7D29-4825-91DD-C86F4CFD09CD}" type="presParOf" srcId="{26FE5D9E-69FD-4FC9-ADF8-37526781DC95}" destId="{51E94A26-B69C-42F3-9858-2DD918AB347A}" srcOrd="0" destOrd="0" presId="urn:microsoft.com/office/officeart/2005/8/layout/list1"/>
    <dgm:cxn modelId="{73348535-0121-48C3-870E-2623F5839831}" type="presParOf" srcId="{26FE5D9E-69FD-4FC9-ADF8-37526781DC95}" destId="{6C4FE09F-3CDD-47DD-B052-CDCE987CC129}" srcOrd="1" destOrd="0" presId="urn:microsoft.com/office/officeart/2005/8/layout/list1"/>
    <dgm:cxn modelId="{2B09ABEA-A5C8-43F3-B68C-C57CF4D70C5F}" type="presParOf" srcId="{90442F00-9C0A-4CDD-99CC-9BEB00FED594}" destId="{97D2A8A8-97F1-4630-B6D5-3802E3018C6F}" srcOrd="1" destOrd="0" presId="urn:microsoft.com/office/officeart/2005/8/layout/list1"/>
    <dgm:cxn modelId="{7EBF5929-BD51-448A-980D-6DB0B8927467}" type="presParOf" srcId="{90442F00-9C0A-4CDD-99CC-9BEB00FED594}" destId="{46EF504C-7192-4ACF-BB19-3626BBC94791}" srcOrd="2" destOrd="0" presId="urn:microsoft.com/office/officeart/2005/8/layout/list1"/>
    <dgm:cxn modelId="{396A8481-6126-4477-A290-9887B1A3DD59}" type="presParOf" srcId="{90442F00-9C0A-4CDD-99CC-9BEB00FED594}" destId="{0680AD71-BD25-48BB-92C2-938D5E46B3CF}" srcOrd="3" destOrd="0" presId="urn:microsoft.com/office/officeart/2005/8/layout/list1"/>
    <dgm:cxn modelId="{9208388F-8D90-4710-BA24-9A74DA8CD418}" type="presParOf" srcId="{90442F00-9C0A-4CDD-99CC-9BEB00FED594}" destId="{A4644DF2-D803-4653-9CFB-98C605461701}" srcOrd="4" destOrd="0" presId="urn:microsoft.com/office/officeart/2005/8/layout/list1"/>
    <dgm:cxn modelId="{0D7541E1-808E-4D9B-BA3B-5ACA885D8E1E}" type="presParOf" srcId="{A4644DF2-D803-4653-9CFB-98C605461701}" destId="{6DAD5CE5-DBC4-42DB-A772-0BABD07B6942}" srcOrd="0" destOrd="0" presId="urn:microsoft.com/office/officeart/2005/8/layout/list1"/>
    <dgm:cxn modelId="{4034845C-BCDE-46A1-A0BD-C17DDAFA4083}" type="presParOf" srcId="{A4644DF2-D803-4653-9CFB-98C605461701}" destId="{7E58F47A-B64D-4F8D-85C3-6074AD4B7B32}" srcOrd="1" destOrd="0" presId="urn:microsoft.com/office/officeart/2005/8/layout/list1"/>
    <dgm:cxn modelId="{A32ADBBF-70D6-452C-BD5C-F80DE0D242C8}" type="presParOf" srcId="{90442F00-9C0A-4CDD-99CC-9BEB00FED594}" destId="{92E3AC07-0856-49B3-8B5E-6E5DDE4D9F6B}" srcOrd="5" destOrd="0" presId="urn:microsoft.com/office/officeart/2005/8/layout/list1"/>
    <dgm:cxn modelId="{A4DED4E7-D2B9-475C-BBDA-6EB0A9EBC49E}" type="presParOf" srcId="{90442F00-9C0A-4CDD-99CC-9BEB00FED594}" destId="{9E087B07-4FB3-4183-9773-6543CF077BA9}" srcOrd="6" destOrd="0" presId="urn:microsoft.com/office/officeart/2005/8/layout/list1"/>
    <dgm:cxn modelId="{35519BE7-D7E5-446E-B547-1E1D9D75D6CF}" type="presParOf" srcId="{90442F00-9C0A-4CDD-99CC-9BEB00FED594}" destId="{F4177A99-1F02-43F7-81F2-3F02D3C551CD}" srcOrd="7" destOrd="0" presId="urn:microsoft.com/office/officeart/2005/8/layout/list1"/>
    <dgm:cxn modelId="{D7079605-C8B0-4CEC-BF14-DDA975114A81}" type="presParOf" srcId="{90442F00-9C0A-4CDD-99CC-9BEB00FED594}" destId="{1593BB37-84C6-4F70-ADB0-3FB1D1D078BF}" srcOrd="8" destOrd="0" presId="urn:microsoft.com/office/officeart/2005/8/layout/list1"/>
    <dgm:cxn modelId="{C385C269-05F7-47E1-B1B1-4C2004E85BDD}" type="presParOf" srcId="{1593BB37-84C6-4F70-ADB0-3FB1D1D078BF}" destId="{DA47BD6C-28FA-49CE-9973-6BC311F3946D}" srcOrd="0" destOrd="0" presId="urn:microsoft.com/office/officeart/2005/8/layout/list1"/>
    <dgm:cxn modelId="{90381375-426C-448A-9177-7ED3D29E93B9}" type="presParOf" srcId="{1593BB37-84C6-4F70-ADB0-3FB1D1D078BF}" destId="{792C3EB4-33DD-4579-8250-36E78B0481AA}" srcOrd="1" destOrd="0" presId="urn:microsoft.com/office/officeart/2005/8/layout/list1"/>
    <dgm:cxn modelId="{7F810B08-DC53-4ED9-A0F7-667668A2FCA0}" type="presParOf" srcId="{90442F00-9C0A-4CDD-99CC-9BEB00FED594}" destId="{B9F4949B-E067-47AB-B66F-419C14036F02}" srcOrd="9" destOrd="0" presId="urn:microsoft.com/office/officeart/2005/8/layout/list1"/>
    <dgm:cxn modelId="{FFA79111-8DD2-45DB-96B3-6FF3083A4015}" type="presParOf" srcId="{90442F00-9C0A-4CDD-99CC-9BEB00FED594}" destId="{32E2408E-4E3D-4F97-8BCB-F9005A6F06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F8FDDF-2B42-444B-B3B4-31744A631F1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5FF01B-88DE-4658-95B0-43069060F68A}">
      <dgm:prSet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Отчете об исполнении бюджета</a:t>
          </a:r>
          <a:r>
            <a:rPr lang="ru-RU" sz="1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</a:t>
          </a:r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(ф. 0503127);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A2DF3C-7077-4C84-9235-CE26AFCF4187}" type="parTrans" cxnId="{F3731BBB-6BDA-4E24-BEF5-CBA3168B390A}">
      <dgm:prSet/>
      <dgm:spPr/>
      <dgm:t>
        <a:bodyPr/>
        <a:lstStyle/>
        <a:p>
          <a:endParaRPr lang="ru-RU"/>
        </a:p>
      </dgm:t>
    </dgm:pt>
    <dgm:pt modelId="{214847E7-69EF-4D33-BD79-AF0B066DEAB0}" type="sibTrans" cxnId="{F3731BBB-6BDA-4E24-BEF5-CBA3168B390A}">
      <dgm:prSet/>
      <dgm:spPr/>
      <dgm:t>
        <a:bodyPr/>
        <a:lstStyle/>
        <a:p>
          <a:endParaRPr lang="ru-RU"/>
        </a:p>
      </dgm:t>
    </dgm:pt>
    <dgm:pt modelId="{01FE1FEE-C265-4632-8851-9291BF0DF7E9}">
      <dgm:prSet custT="1"/>
      <dgm:spPr>
        <a:solidFill>
          <a:srgbClr val="00B050"/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Отчете о бюджетных обязательствах (ф. 0503128);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91F32-D4D8-4249-9E57-2CFDC826F8E5}" type="parTrans" cxnId="{44B3DE31-78B3-4648-99AB-3440026CCD30}">
      <dgm:prSet/>
      <dgm:spPr/>
      <dgm:t>
        <a:bodyPr/>
        <a:lstStyle/>
        <a:p>
          <a:endParaRPr lang="ru-RU"/>
        </a:p>
      </dgm:t>
    </dgm:pt>
    <dgm:pt modelId="{E2438B8F-B3CE-4331-BBA4-E157D24C886B}" type="sibTrans" cxnId="{44B3DE31-78B3-4648-99AB-3440026CCD30}">
      <dgm:prSet/>
      <dgm:spPr/>
      <dgm:t>
        <a:bodyPr/>
        <a:lstStyle/>
        <a:p>
          <a:endParaRPr lang="ru-RU"/>
        </a:p>
      </dgm:t>
    </dgm:pt>
    <dgm:pt modelId="{B3A46A91-F5FE-41E8-BA15-5ED3649948A9}">
      <dgm:prSet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отдельных приложениях Пояснительной записки </a:t>
          </a:r>
        </a:p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(ф. 0503160).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F10BDA-9D36-4B91-A76C-88109358B3EA}" type="parTrans" cxnId="{99C6815E-2184-48F0-A55F-C518C09BBF59}">
      <dgm:prSet/>
      <dgm:spPr/>
      <dgm:t>
        <a:bodyPr/>
        <a:lstStyle/>
        <a:p>
          <a:endParaRPr lang="ru-RU"/>
        </a:p>
      </dgm:t>
    </dgm:pt>
    <dgm:pt modelId="{9FE14133-3B20-4AED-ADA9-E49BCFCD45FA}" type="sibTrans" cxnId="{99C6815E-2184-48F0-A55F-C518C09BBF59}">
      <dgm:prSet/>
      <dgm:spPr/>
      <dgm:t>
        <a:bodyPr/>
        <a:lstStyle/>
        <a:p>
          <a:endParaRPr lang="ru-RU"/>
        </a:p>
      </dgm:t>
    </dgm:pt>
    <dgm:pt modelId="{2BF67FFA-7FDE-4F85-B5F1-659F365DB15F}" type="pres">
      <dgm:prSet presAssocID="{14F8FDDF-2B42-444B-B3B4-31744A631F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E7EF8A2-341B-4B00-B61B-21F826E47650}" type="pres">
      <dgm:prSet presAssocID="{14F8FDDF-2B42-444B-B3B4-31744A631F1E}" presName="Name1" presStyleCnt="0"/>
      <dgm:spPr/>
    </dgm:pt>
    <dgm:pt modelId="{8A01CE57-A2AE-40DC-BF20-E4BE299D1294}" type="pres">
      <dgm:prSet presAssocID="{14F8FDDF-2B42-444B-B3B4-31744A631F1E}" presName="cycle" presStyleCnt="0"/>
      <dgm:spPr/>
    </dgm:pt>
    <dgm:pt modelId="{964183BF-8452-41AA-836F-F7B5A9D14994}" type="pres">
      <dgm:prSet presAssocID="{14F8FDDF-2B42-444B-B3B4-31744A631F1E}" presName="srcNode" presStyleLbl="node1" presStyleIdx="0" presStyleCnt="3"/>
      <dgm:spPr/>
    </dgm:pt>
    <dgm:pt modelId="{3972A58A-D705-42CA-92EB-39A5D1C7573A}" type="pres">
      <dgm:prSet presAssocID="{14F8FDDF-2B42-444B-B3B4-31744A631F1E}" presName="conn" presStyleLbl="parChTrans1D2" presStyleIdx="0" presStyleCnt="1"/>
      <dgm:spPr/>
      <dgm:t>
        <a:bodyPr/>
        <a:lstStyle/>
        <a:p>
          <a:endParaRPr lang="ru-RU"/>
        </a:p>
      </dgm:t>
    </dgm:pt>
    <dgm:pt modelId="{77D40C13-4327-4CBE-9048-1646D36931B0}" type="pres">
      <dgm:prSet presAssocID="{14F8FDDF-2B42-444B-B3B4-31744A631F1E}" presName="extraNode" presStyleLbl="node1" presStyleIdx="0" presStyleCnt="3"/>
      <dgm:spPr/>
    </dgm:pt>
    <dgm:pt modelId="{E8B5F603-243D-4D74-A64D-447246950647}" type="pres">
      <dgm:prSet presAssocID="{14F8FDDF-2B42-444B-B3B4-31744A631F1E}" presName="dstNode" presStyleLbl="node1" presStyleIdx="0" presStyleCnt="3"/>
      <dgm:spPr/>
    </dgm:pt>
    <dgm:pt modelId="{178D6753-E46E-4612-9DC5-7E5E5330FF7D}" type="pres">
      <dgm:prSet presAssocID="{EA5FF01B-88DE-4658-95B0-43069060F68A}" presName="text_1" presStyleLbl="node1" presStyleIdx="0" presStyleCnt="3" custScaleY="157634" custLinFactNeighborX="-220" custLinFactNeighborY="-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241E95-FF9D-416C-B2AB-F240C0563C1B}" type="pres">
      <dgm:prSet presAssocID="{EA5FF01B-88DE-4658-95B0-43069060F68A}" presName="accent_1" presStyleCnt="0"/>
      <dgm:spPr/>
    </dgm:pt>
    <dgm:pt modelId="{24A1229E-BDC3-41FF-8D2E-74A24C523D0E}" type="pres">
      <dgm:prSet presAssocID="{EA5FF01B-88DE-4658-95B0-43069060F68A}" presName="accentRepeatNode" presStyleLbl="solidFgAcc1" presStyleIdx="0" presStyleCnt="3" custScaleX="116447" custScaleY="114965" custLinFactNeighborX="-5966" custLinFactNeighborY="-5571"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E2E82D45-1F30-4783-9EB9-E3E5265096C7}" type="pres">
      <dgm:prSet presAssocID="{01FE1FEE-C265-4632-8851-9291BF0DF7E9}" presName="text_2" presStyleLbl="node1" presStyleIdx="1" presStyleCnt="3" custScaleY="116719" custLinFactNeighborX="-227" custLinFactNeighborY="8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45A26-5074-4435-B7D3-0FCAEDF635D8}" type="pres">
      <dgm:prSet presAssocID="{01FE1FEE-C265-4632-8851-9291BF0DF7E9}" presName="accent_2" presStyleCnt="0"/>
      <dgm:spPr/>
    </dgm:pt>
    <dgm:pt modelId="{E0893F22-373E-4AA5-A5A2-393549238F8C}" type="pres">
      <dgm:prSet presAssocID="{01FE1FEE-C265-4632-8851-9291BF0DF7E9}" presName="accentRepeatNode" presStyleLbl="solidFgAcc1" presStyleIdx="1" presStyleCnt="3" custScaleX="124622" custScaleY="116525" custLinFactNeighborX="-1114" custLinFactNeighborY="4457"/>
      <dgm:spPr>
        <a:ln w="38100">
          <a:solidFill>
            <a:srgbClr val="00B050"/>
          </a:solidFill>
        </a:ln>
      </dgm:spPr>
      <dgm:t>
        <a:bodyPr/>
        <a:lstStyle/>
        <a:p>
          <a:endParaRPr lang="ru-RU"/>
        </a:p>
      </dgm:t>
    </dgm:pt>
    <dgm:pt modelId="{409B96D2-2F7F-4D67-AFF3-34763C83DD5E}" type="pres">
      <dgm:prSet presAssocID="{B3A46A91-F5FE-41E8-BA15-5ED3649948A9}" presName="text_3" presStyleLbl="node1" presStyleIdx="2" presStyleCnt="3" custScaleY="114233" custLinFactNeighborX="-220" custLinFactNeighborY="16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5CCDC-0E0E-455F-8C41-081462D5879E}" type="pres">
      <dgm:prSet presAssocID="{B3A46A91-F5FE-41E8-BA15-5ED3649948A9}" presName="accent_3" presStyleCnt="0"/>
      <dgm:spPr/>
    </dgm:pt>
    <dgm:pt modelId="{12B68392-780B-4EB8-8992-F705CEDA806C}" type="pres">
      <dgm:prSet presAssocID="{B3A46A91-F5FE-41E8-BA15-5ED3649948A9}" presName="accentRepeatNode" presStyleLbl="solidFgAcc1" presStyleIdx="2" presStyleCnt="3" custScaleX="124401" custScaleY="111399" custLinFactNeighborX="-1989" custLinFactNeighborY="15599"/>
      <dgm:spPr>
        <a:ln w="38100"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99C6815E-2184-48F0-A55F-C518C09BBF59}" srcId="{14F8FDDF-2B42-444B-B3B4-31744A631F1E}" destId="{B3A46A91-F5FE-41E8-BA15-5ED3649948A9}" srcOrd="2" destOrd="0" parTransId="{74F10BDA-9D36-4B91-A76C-88109358B3EA}" sibTransId="{9FE14133-3B20-4AED-ADA9-E49BCFCD45FA}"/>
    <dgm:cxn modelId="{3B37D1A7-77B0-4A42-9E5F-BFEF04206701}" type="presOf" srcId="{B3A46A91-F5FE-41E8-BA15-5ED3649948A9}" destId="{409B96D2-2F7F-4D67-AFF3-34763C83DD5E}" srcOrd="0" destOrd="0" presId="urn:microsoft.com/office/officeart/2008/layout/VerticalCurvedList"/>
    <dgm:cxn modelId="{B1E13D35-ABAF-417F-9561-36A14AB5CE6D}" type="presOf" srcId="{EA5FF01B-88DE-4658-95B0-43069060F68A}" destId="{178D6753-E46E-4612-9DC5-7E5E5330FF7D}" srcOrd="0" destOrd="0" presId="urn:microsoft.com/office/officeart/2008/layout/VerticalCurvedList"/>
    <dgm:cxn modelId="{DF96CA66-94CD-47F1-98FC-47A5CFD1400D}" type="presOf" srcId="{14F8FDDF-2B42-444B-B3B4-31744A631F1E}" destId="{2BF67FFA-7FDE-4F85-B5F1-659F365DB15F}" srcOrd="0" destOrd="0" presId="urn:microsoft.com/office/officeart/2008/layout/VerticalCurvedList"/>
    <dgm:cxn modelId="{F3731BBB-6BDA-4E24-BEF5-CBA3168B390A}" srcId="{14F8FDDF-2B42-444B-B3B4-31744A631F1E}" destId="{EA5FF01B-88DE-4658-95B0-43069060F68A}" srcOrd="0" destOrd="0" parTransId="{3AA2DF3C-7077-4C84-9235-CE26AFCF4187}" sibTransId="{214847E7-69EF-4D33-BD79-AF0B066DEAB0}"/>
    <dgm:cxn modelId="{44B3DE31-78B3-4648-99AB-3440026CCD30}" srcId="{14F8FDDF-2B42-444B-B3B4-31744A631F1E}" destId="{01FE1FEE-C265-4632-8851-9291BF0DF7E9}" srcOrd="1" destOrd="0" parTransId="{9F991F32-D4D8-4249-9E57-2CFDC826F8E5}" sibTransId="{E2438B8F-B3CE-4331-BBA4-E157D24C886B}"/>
    <dgm:cxn modelId="{6BDA3989-379F-47B9-AF30-128601DFDEB6}" type="presOf" srcId="{01FE1FEE-C265-4632-8851-9291BF0DF7E9}" destId="{E2E82D45-1F30-4783-9EB9-E3E5265096C7}" srcOrd="0" destOrd="0" presId="urn:microsoft.com/office/officeart/2008/layout/VerticalCurvedList"/>
    <dgm:cxn modelId="{463A113B-0E27-486F-9D34-B4D0D3291A51}" type="presOf" srcId="{214847E7-69EF-4D33-BD79-AF0B066DEAB0}" destId="{3972A58A-D705-42CA-92EB-39A5D1C7573A}" srcOrd="0" destOrd="0" presId="urn:microsoft.com/office/officeart/2008/layout/VerticalCurvedList"/>
    <dgm:cxn modelId="{87B29458-9D64-4297-B30B-3BE0B1D11431}" type="presParOf" srcId="{2BF67FFA-7FDE-4F85-B5F1-659F365DB15F}" destId="{2E7EF8A2-341B-4B00-B61B-21F826E47650}" srcOrd="0" destOrd="0" presId="urn:microsoft.com/office/officeart/2008/layout/VerticalCurvedList"/>
    <dgm:cxn modelId="{CB7132F1-9446-4A5A-968D-E1D8AE02D853}" type="presParOf" srcId="{2E7EF8A2-341B-4B00-B61B-21F826E47650}" destId="{8A01CE57-A2AE-40DC-BF20-E4BE299D1294}" srcOrd="0" destOrd="0" presId="urn:microsoft.com/office/officeart/2008/layout/VerticalCurvedList"/>
    <dgm:cxn modelId="{338105A5-7880-4678-8538-FFE3B05B9C02}" type="presParOf" srcId="{8A01CE57-A2AE-40DC-BF20-E4BE299D1294}" destId="{964183BF-8452-41AA-836F-F7B5A9D14994}" srcOrd="0" destOrd="0" presId="urn:microsoft.com/office/officeart/2008/layout/VerticalCurvedList"/>
    <dgm:cxn modelId="{DDA802A0-A39A-448E-80E0-3B066A91CD29}" type="presParOf" srcId="{8A01CE57-A2AE-40DC-BF20-E4BE299D1294}" destId="{3972A58A-D705-42CA-92EB-39A5D1C7573A}" srcOrd="1" destOrd="0" presId="urn:microsoft.com/office/officeart/2008/layout/VerticalCurvedList"/>
    <dgm:cxn modelId="{3654E956-B057-4C32-9C93-9ADEA199665D}" type="presParOf" srcId="{8A01CE57-A2AE-40DC-BF20-E4BE299D1294}" destId="{77D40C13-4327-4CBE-9048-1646D36931B0}" srcOrd="2" destOrd="0" presId="urn:microsoft.com/office/officeart/2008/layout/VerticalCurvedList"/>
    <dgm:cxn modelId="{5BDEEE80-7E1A-4F7B-9085-02AC58C740D3}" type="presParOf" srcId="{8A01CE57-A2AE-40DC-BF20-E4BE299D1294}" destId="{E8B5F603-243D-4D74-A64D-447246950647}" srcOrd="3" destOrd="0" presId="urn:microsoft.com/office/officeart/2008/layout/VerticalCurvedList"/>
    <dgm:cxn modelId="{BFE9769F-A860-4B9D-9A56-61646132BC1E}" type="presParOf" srcId="{2E7EF8A2-341B-4B00-B61B-21F826E47650}" destId="{178D6753-E46E-4612-9DC5-7E5E5330FF7D}" srcOrd="1" destOrd="0" presId="urn:microsoft.com/office/officeart/2008/layout/VerticalCurvedList"/>
    <dgm:cxn modelId="{5D467AF1-31DE-4ABA-A894-94C919D070F8}" type="presParOf" srcId="{2E7EF8A2-341B-4B00-B61B-21F826E47650}" destId="{77241E95-FF9D-416C-B2AB-F240C0563C1B}" srcOrd="2" destOrd="0" presId="urn:microsoft.com/office/officeart/2008/layout/VerticalCurvedList"/>
    <dgm:cxn modelId="{0E90CD93-C68D-4640-8F95-123A49C7D952}" type="presParOf" srcId="{77241E95-FF9D-416C-B2AB-F240C0563C1B}" destId="{24A1229E-BDC3-41FF-8D2E-74A24C523D0E}" srcOrd="0" destOrd="0" presId="urn:microsoft.com/office/officeart/2008/layout/VerticalCurvedList"/>
    <dgm:cxn modelId="{BEB79732-EC7A-4CF6-8D91-7AB8EA34C27D}" type="presParOf" srcId="{2E7EF8A2-341B-4B00-B61B-21F826E47650}" destId="{E2E82D45-1F30-4783-9EB9-E3E5265096C7}" srcOrd="3" destOrd="0" presId="urn:microsoft.com/office/officeart/2008/layout/VerticalCurvedList"/>
    <dgm:cxn modelId="{211A989D-47AD-4F7E-8A38-FEE1427215B0}" type="presParOf" srcId="{2E7EF8A2-341B-4B00-B61B-21F826E47650}" destId="{24845A26-5074-4435-B7D3-0FCAEDF635D8}" srcOrd="4" destOrd="0" presId="urn:microsoft.com/office/officeart/2008/layout/VerticalCurvedList"/>
    <dgm:cxn modelId="{5524C6DB-AB0B-43F9-AA3C-35AAC11446BF}" type="presParOf" srcId="{24845A26-5074-4435-B7D3-0FCAEDF635D8}" destId="{E0893F22-373E-4AA5-A5A2-393549238F8C}" srcOrd="0" destOrd="0" presId="urn:microsoft.com/office/officeart/2008/layout/VerticalCurvedList"/>
    <dgm:cxn modelId="{860D8597-310B-4574-976A-DCE9947023B8}" type="presParOf" srcId="{2E7EF8A2-341B-4B00-B61B-21F826E47650}" destId="{409B96D2-2F7F-4D67-AFF3-34763C83DD5E}" srcOrd="5" destOrd="0" presId="urn:microsoft.com/office/officeart/2008/layout/VerticalCurvedList"/>
    <dgm:cxn modelId="{138142D9-AB1B-463A-BD8F-DB6D05003F71}" type="presParOf" srcId="{2E7EF8A2-341B-4B00-B61B-21F826E47650}" destId="{99D5CCDC-0E0E-455F-8C41-081462D5879E}" srcOrd="6" destOrd="0" presId="urn:microsoft.com/office/officeart/2008/layout/VerticalCurvedList"/>
    <dgm:cxn modelId="{EDB327EF-2127-4778-B402-267B4A0B876D}" type="presParOf" srcId="{99D5CCDC-0E0E-455F-8C41-081462D5879E}" destId="{12B68392-780B-4EB8-8992-F705CEDA806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F8FDDF-2B42-444B-B3B4-31744A631F1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5FF01B-88DE-4658-95B0-43069060F68A}">
      <dgm:prSet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Отчете об исполнении бюджета (ф. 0503117);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A2DF3C-7077-4C84-9235-CE26AFCF4187}" type="parTrans" cxnId="{F3731BBB-6BDA-4E24-BEF5-CBA3168B390A}">
      <dgm:prSet/>
      <dgm:spPr/>
      <dgm:t>
        <a:bodyPr/>
        <a:lstStyle/>
        <a:p>
          <a:endParaRPr lang="ru-RU"/>
        </a:p>
      </dgm:t>
    </dgm:pt>
    <dgm:pt modelId="{214847E7-69EF-4D33-BD79-AF0B066DEAB0}" type="sibTrans" cxnId="{F3731BBB-6BDA-4E24-BEF5-CBA3168B390A}">
      <dgm:prSet/>
      <dgm:spPr/>
      <dgm:t>
        <a:bodyPr/>
        <a:lstStyle/>
        <a:p>
          <a:endParaRPr lang="ru-RU"/>
        </a:p>
      </dgm:t>
    </dgm:pt>
    <dgm:pt modelId="{01FE1FEE-C265-4632-8851-9291BF0DF7E9}">
      <dgm:prSet custT="1"/>
      <dgm:spPr>
        <a:solidFill>
          <a:srgbClr val="00B050"/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Отчете о бюджетных обязательствах (ф. 0503128);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91F32-D4D8-4249-9E57-2CFDC826F8E5}" type="parTrans" cxnId="{44B3DE31-78B3-4648-99AB-3440026CCD30}">
      <dgm:prSet/>
      <dgm:spPr/>
      <dgm:t>
        <a:bodyPr/>
        <a:lstStyle/>
        <a:p>
          <a:endParaRPr lang="ru-RU"/>
        </a:p>
      </dgm:t>
    </dgm:pt>
    <dgm:pt modelId="{E2438B8F-B3CE-4331-BBA4-E157D24C886B}" type="sibTrans" cxnId="{44B3DE31-78B3-4648-99AB-3440026CCD30}">
      <dgm:prSet/>
      <dgm:spPr/>
      <dgm:t>
        <a:bodyPr/>
        <a:lstStyle/>
        <a:p>
          <a:endParaRPr lang="ru-RU"/>
        </a:p>
      </dgm:t>
    </dgm:pt>
    <dgm:pt modelId="{B3A46A91-F5FE-41E8-BA15-5ED3649948A9}">
      <dgm:prSet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отдельных приложениях пояснительной записки</a:t>
          </a:r>
        </a:p>
        <a:p>
          <a:pPr algn="ctr"/>
          <a:r>
            <a:rPr lang="ru-RU" sz="28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(ф. 0503160).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F10BDA-9D36-4B91-A76C-88109358B3EA}" type="parTrans" cxnId="{99C6815E-2184-48F0-A55F-C518C09BBF59}">
      <dgm:prSet/>
      <dgm:spPr/>
      <dgm:t>
        <a:bodyPr/>
        <a:lstStyle/>
        <a:p>
          <a:endParaRPr lang="ru-RU"/>
        </a:p>
      </dgm:t>
    </dgm:pt>
    <dgm:pt modelId="{9FE14133-3B20-4AED-ADA9-E49BCFCD45FA}" type="sibTrans" cxnId="{99C6815E-2184-48F0-A55F-C518C09BBF59}">
      <dgm:prSet/>
      <dgm:spPr/>
      <dgm:t>
        <a:bodyPr/>
        <a:lstStyle/>
        <a:p>
          <a:endParaRPr lang="ru-RU"/>
        </a:p>
      </dgm:t>
    </dgm:pt>
    <dgm:pt modelId="{2BF67FFA-7FDE-4F85-B5F1-659F365DB15F}" type="pres">
      <dgm:prSet presAssocID="{14F8FDDF-2B42-444B-B3B4-31744A631F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E7EF8A2-341B-4B00-B61B-21F826E47650}" type="pres">
      <dgm:prSet presAssocID="{14F8FDDF-2B42-444B-B3B4-31744A631F1E}" presName="Name1" presStyleCnt="0"/>
      <dgm:spPr/>
    </dgm:pt>
    <dgm:pt modelId="{8A01CE57-A2AE-40DC-BF20-E4BE299D1294}" type="pres">
      <dgm:prSet presAssocID="{14F8FDDF-2B42-444B-B3B4-31744A631F1E}" presName="cycle" presStyleCnt="0"/>
      <dgm:spPr/>
    </dgm:pt>
    <dgm:pt modelId="{964183BF-8452-41AA-836F-F7B5A9D14994}" type="pres">
      <dgm:prSet presAssocID="{14F8FDDF-2B42-444B-B3B4-31744A631F1E}" presName="srcNode" presStyleLbl="node1" presStyleIdx="0" presStyleCnt="3"/>
      <dgm:spPr/>
    </dgm:pt>
    <dgm:pt modelId="{3972A58A-D705-42CA-92EB-39A5D1C7573A}" type="pres">
      <dgm:prSet presAssocID="{14F8FDDF-2B42-444B-B3B4-31744A631F1E}" presName="conn" presStyleLbl="parChTrans1D2" presStyleIdx="0" presStyleCnt="1"/>
      <dgm:spPr/>
      <dgm:t>
        <a:bodyPr/>
        <a:lstStyle/>
        <a:p>
          <a:endParaRPr lang="ru-RU"/>
        </a:p>
      </dgm:t>
    </dgm:pt>
    <dgm:pt modelId="{77D40C13-4327-4CBE-9048-1646D36931B0}" type="pres">
      <dgm:prSet presAssocID="{14F8FDDF-2B42-444B-B3B4-31744A631F1E}" presName="extraNode" presStyleLbl="node1" presStyleIdx="0" presStyleCnt="3"/>
      <dgm:spPr/>
    </dgm:pt>
    <dgm:pt modelId="{E8B5F603-243D-4D74-A64D-447246950647}" type="pres">
      <dgm:prSet presAssocID="{14F8FDDF-2B42-444B-B3B4-31744A631F1E}" presName="dstNode" presStyleLbl="node1" presStyleIdx="0" presStyleCnt="3"/>
      <dgm:spPr/>
    </dgm:pt>
    <dgm:pt modelId="{178D6753-E46E-4612-9DC5-7E5E5330FF7D}" type="pres">
      <dgm:prSet presAssocID="{EA5FF01B-88DE-4658-95B0-43069060F68A}" presName="text_1" presStyleLbl="node1" presStyleIdx="0" presStyleCnt="3" custScaleY="127927" custLinFactNeighborX="-220" custLinFactNeighborY="-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241E95-FF9D-416C-B2AB-F240C0563C1B}" type="pres">
      <dgm:prSet presAssocID="{EA5FF01B-88DE-4658-95B0-43069060F68A}" presName="accent_1" presStyleCnt="0"/>
      <dgm:spPr/>
    </dgm:pt>
    <dgm:pt modelId="{24A1229E-BDC3-41FF-8D2E-74A24C523D0E}" type="pres">
      <dgm:prSet presAssocID="{EA5FF01B-88DE-4658-95B0-43069060F68A}" presName="accentRepeatNode" presStyleLbl="solidFgAcc1" presStyleIdx="0" presStyleCnt="3" custScaleX="116447" custScaleY="114965" custLinFactNeighborX="-5966" custLinFactNeighborY="-5571"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E2E82D45-1F30-4783-9EB9-E3E5265096C7}" type="pres">
      <dgm:prSet presAssocID="{01FE1FEE-C265-4632-8851-9291BF0DF7E9}" presName="text_2" presStyleLbl="node1" presStyleIdx="1" presStyleCnt="3" custScaleY="116719" custLinFactNeighborX="-227" custLinFactNeighborY="8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45A26-5074-4435-B7D3-0FCAEDF635D8}" type="pres">
      <dgm:prSet presAssocID="{01FE1FEE-C265-4632-8851-9291BF0DF7E9}" presName="accent_2" presStyleCnt="0"/>
      <dgm:spPr/>
    </dgm:pt>
    <dgm:pt modelId="{E0893F22-373E-4AA5-A5A2-393549238F8C}" type="pres">
      <dgm:prSet presAssocID="{01FE1FEE-C265-4632-8851-9291BF0DF7E9}" presName="accentRepeatNode" presStyleLbl="solidFgAcc1" presStyleIdx="1" presStyleCnt="3" custScaleX="124622" custScaleY="116525" custLinFactNeighborX="-1114" custLinFactNeighborY="4457"/>
      <dgm:spPr>
        <a:ln w="38100">
          <a:solidFill>
            <a:srgbClr val="00B050"/>
          </a:solidFill>
        </a:ln>
      </dgm:spPr>
      <dgm:t>
        <a:bodyPr/>
        <a:lstStyle/>
        <a:p>
          <a:endParaRPr lang="ru-RU"/>
        </a:p>
      </dgm:t>
    </dgm:pt>
    <dgm:pt modelId="{409B96D2-2F7F-4D67-AFF3-34763C83DD5E}" type="pres">
      <dgm:prSet presAssocID="{B3A46A91-F5FE-41E8-BA15-5ED3649948A9}" presName="text_3" presStyleLbl="node1" presStyleIdx="2" presStyleCnt="3" custScaleY="114233" custLinFactNeighborX="-220" custLinFactNeighborY="16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5CCDC-0E0E-455F-8C41-081462D5879E}" type="pres">
      <dgm:prSet presAssocID="{B3A46A91-F5FE-41E8-BA15-5ED3649948A9}" presName="accent_3" presStyleCnt="0"/>
      <dgm:spPr/>
    </dgm:pt>
    <dgm:pt modelId="{12B68392-780B-4EB8-8992-F705CEDA806C}" type="pres">
      <dgm:prSet presAssocID="{B3A46A91-F5FE-41E8-BA15-5ED3649948A9}" presName="accentRepeatNode" presStyleLbl="solidFgAcc1" presStyleIdx="2" presStyleCnt="3" custScaleX="124401" custScaleY="111399" custLinFactNeighborX="-1989" custLinFactNeighborY="15599"/>
      <dgm:spPr>
        <a:ln w="38100"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1896264E-0364-4E1B-9666-0AB97D9D7D5D}" type="presOf" srcId="{EA5FF01B-88DE-4658-95B0-43069060F68A}" destId="{178D6753-E46E-4612-9DC5-7E5E5330FF7D}" srcOrd="0" destOrd="0" presId="urn:microsoft.com/office/officeart/2008/layout/VerticalCurvedList"/>
    <dgm:cxn modelId="{C7B61823-4C5F-44E1-A15D-B7F1ACEEA546}" type="presOf" srcId="{01FE1FEE-C265-4632-8851-9291BF0DF7E9}" destId="{E2E82D45-1F30-4783-9EB9-E3E5265096C7}" srcOrd="0" destOrd="0" presId="urn:microsoft.com/office/officeart/2008/layout/VerticalCurvedList"/>
    <dgm:cxn modelId="{99C6815E-2184-48F0-A55F-C518C09BBF59}" srcId="{14F8FDDF-2B42-444B-B3B4-31744A631F1E}" destId="{B3A46A91-F5FE-41E8-BA15-5ED3649948A9}" srcOrd="2" destOrd="0" parTransId="{74F10BDA-9D36-4B91-A76C-88109358B3EA}" sibTransId="{9FE14133-3B20-4AED-ADA9-E49BCFCD45FA}"/>
    <dgm:cxn modelId="{27F36BF9-9C5D-4697-BE8D-1A59231881F2}" type="presOf" srcId="{214847E7-69EF-4D33-BD79-AF0B066DEAB0}" destId="{3972A58A-D705-42CA-92EB-39A5D1C7573A}" srcOrd="0" destOrd="0" presId="urn:microsoft.com/office/officeart/2008/layout/VerticalCurvedList"/>
    <dgm:cxn modelId="{F3731BBB-6BDA-4E24-BEF5-CBA3168B390A}" srcId="{14F8FDDF-2B42-444B-B3B4-31744A631F1E}" destId="{EA5FF01B-88DE-4658-95B0-43069060F68A}" srcOrd="0" destOrd="0" parTransId="{3AA2DF3C-7077-4C84-9235-CE26AFCF4187}" sibTransId="{214847E7-69EF-4D33-BD79-AF0B066DEAB0}"/>
    <dgm:cxn modelId="{5F98A686-6193-4DCE-9EE0-76618E59FF7C}" type="presOf" srcId="{B3A46A91-F5FE-41E8-BA15-5ED3649948A9}" destId="{409B96D2-2F7F-4D67-AFF3-34763C83DD5E}" srcOrd="0" destOrd="0" presId="urn:microsoft.com/office/officeart/2008/layout/VerticalCurvedList"/>
    <dgm:cxn modelId="{44B3DE31-78B3-4648-99AB-3440026CCD30}" srcId="{14F8FDDF-2B42-444B-B3B4-31744A631F1E}" destId="{01FE1FEE-C265-4632-8851-9291BF0DF7E9}" srcOrd="1" destOrd="0" parTransId="{9F991F32-D4D8-4249-9E57-2CFDC826F8E5}" sibTransId="{E2438B8F-B3CE-4331-BBA4-E157D24C886B}"/>
    <dgm:cxn modelId="{0AC67F06-F899-4115-B401-D0596E564147}" type="presOf" srcId="{14F8FDDF-2B42-444B-B3B4-31744A631F1E}" destId="{2BF67FFA-7FDE-4F85-B5F1-659F365DB15F}" srcOrd="0" destOrd="0" presId="urn:microsoft.com/office/officeart/2008/layout/VerticalCurvedList"/>
    <dgm:cxn modelId="{C07EBC50-E21E-4E89-AD87-F66CCC2028D2}" type="presParOf" srcId="{2BF67FFA-7FDE-4F85-B5F1-659F365DB15F}" destId="{2E7EF8A2-341B-4B00-B61B-21F826E47650}" srcOrd="0" destOrd="0" presId="urn:microsoft.com/office/officeart/2008/layout/VerticalCurvedList"/>
    <dgm:cxn modelId="{D4FD8906-8F2A-4024-B4FD-6638FFEF2163}" type="presParOf" srcId="{2E7EF8A2-341B-4B00-B61B-21F826E47650}" destId="{8A01CE57-A2AE-40DC-BF20-E4BE299D1294}" srcOrd="0" destOrd="0" presId="urn:microsoft.com/office/officeart/2008/layout/VerticalCurvedList"/>
    <dgm:cxn modelId="{5B00DC09-2EDF-42FF-B302-EAB4B4A60F8E}" type="presParOf" srcId="{8A01CE57-A2AE-40DC-BF20-E4BE299D1294}" destId="{964183BF-8452-41AA-836F-F7B5A9D14994}" srcOrd="0" destOrd="0" presId="urn:microsoft.com/office/officeart/2008/layout/VerticalCurvedList"/>
    <dgm:cxn modelId="{C498C87E-F7CA-43A3-A9A9-AF7ADABF9CA0}" type="presParOf" srcId="{8A01CE57-A2AE-40DC-BF20-E4BE299D1294}" destId="{3972A58A-D705-42CA-92EB-39A5D1C7573A}" srcOrd="1" destOrd="0" presId="urn:microsoft.com/office/officeart/2008/layout/VerticalCurvedList"/>
    <dgm:cxn modelId="{5D964083-DF86-4CAE-A741-3CDCB36E0D7C}" type="presParOf" srcId="{8A01CE57-A2AE-40DC-BF20-E4BE299D1294}" destId="{77D40C13-4327-4CBE-9048-1646D36931B0}" srcOrd="2" destOrd="0" presId="urn:microsoft.com/office/officeart/2008/layout/VerticalCurvedList"/>
    <dgm:cxn modelId="{77A41E44-2B1C-43FA-8B87-FE3B9D1116BF}" type="presParOf" srcId="{8A01CE57-A2AE-40DC-BF20-E4BE299D1294}" destId="{E8B5F603-243D-4D74-A64D-447246950647}" srcOrd="3" destOrd="0" presId="urn:microsoft.com/office/officeart/2008/layout/VerticalCurvedList"/>
    <dgm:cxn modelId="{6AED4650-3A98-419D-9758-7AE8A1C6C389}" type="presParOf" srcId="{2E7EF8A2-341B-4B00-B61B-21F826E47650}" destId="{178D6753-E46E-4612-9DC5-7E5E5330FF7D}" srcOrd="1" destOrd="0" presId="urn:microsoft.com/office/officeart/2008/layout/VerticalCurvedList"/>
    <dgm:cxn modelId="{D5C9B9B1-5AFD-4463-BB4D-0A69BA4DB879}" type="presParOf" srcId="{2E7EF8A2-341B-4B00-B61B-21F826E47650}" destId="{77241E95-FF9D-416C-B2AB-F240C0563C1B}" srcOrd="2" destOrd="0" presId="urn:microsoft.com/office/officeart/2008/layout/VerticalCurvedList"/>
    <dgm:cxn modelId="{CDFC0AE1-C8EC-47A6-BAF0-192FFE30B9E2}" type="presParOf" srcId="{77241E95-FF9D-416C-B2AB-F240C0563C1B}" destId="{24A1229E-BDC3-41FF-8D2E-74A24C523D0E}" srcOrd="0" destOrd="0" presId="urn:microsoft.com/office/officeart/2008/layout/VerticalCurvedList"/>
    <dgm:cxn modelId="{83371403-1194-467D-B51A-E90528336772}" type="presParOf" srcId="{2E7EF8A2-341B-4B00-B61B-21F826E47650}" destId="{E2E82D45-1F30-4783-9EB9-E3E5265096C7}" srcOrd="3" destOrd="0" presId="urn:microsoft.com/office/officeart/2008/layout/VerticalCurvedList"/>
    <dgm:cxn modelId="{07685799-5BE2-44B3-B95B-955B13FAE0EC}" type="presParOf" srcId="{2E7EF8A2-341B-4B00-B61B-21F826E47650}" destId="{24845A26-5074-4435-B7D3-0FCAEDF635D8}" srcOrd="4" destOrd="0" presId="urn:microsoft.com/office/officeart/2008/layout/VerticalCurvedList"/>
    <dgm:cxn modelId="{61F4CACF-9889-43C3-A453-47B9B8719561}" type="presParOf" srcId="{24845A26-5074-4435-B7D3-0FCAEDF635D8}" destId="{E0893F22-373E-4AA5-A5A2-393549238F8C}" srcOrd="0" destOrd="0" presId="urn:microsoft.com/office/officeart/2008/layout/VerticalCurvedList"/>
    <dgm:cxn modelId="{C8F75D46-9523-4B7C-A851-B9D986B13CCE}" type="presParOf" srcId="{2E7EF8A2-341B-4B00-B61B-21F826E47650}" destId="{409B96D2-2F7F-4D67-AFF3-34763C83DD5E}" srcOrd="5" destOrd="0" presId="urn:microsoft.com/office/officeart/2008/layout/VerticalCurvedList"/>
    <dgm:cxn modelId="{D9CF51C8-D97B-48E2-9ACB-0686751ED0A3}" type="presParOf" srcId="{2E7EF8A2-341B-4B00-B61B-21F826E47650}" destId="{99D5CCDC-0E0E-455F-8C41-081462D5879E}" srcOrd="6" destOrd="0" presId="urn:microsoft.com/office/officeart/2008/layout/VerticalCurvedList"/>
    <dgm:cxn modelId="{6B7DC04E-63B1-4156-8849-400B5D54B0F9}" type="presParOf" srcId="{99D5CCDC-0E0E-455F-8C41-081462D5879E}" destId="{12B68392-780B-4EB8-8992-F705CEDA806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F8FDDF-2B42-444B-B3B4-31744A631F1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5FF01B-88DE-4658-95B0-43069060F68A}">
      <dgm:prSet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400" b="0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Отчете об исполнении консолидированного бюджета субъекта Российской Федерации и бюджета территориального государственного внебюджетного фонда </a:t>
          </a:r>
          <a:r>
            <a:rPr lang="ru-RU" sz="2400" b="0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(ф. 0503317);</a:t>
          </a:r>
          <a:endParaRPr lang="ru-RU" sz="2400" b="0" i="1" u="none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A2DF3C-7077-4C84-9235-CE26AFCF4187}" type="parTrans" cxnId="{F3731BBB-6BDA-4E24-BEF5-CBA3168B390A}">
      <dgm:prSet/>
      <dgm:spPr/>
      <dgm:t>
        <a:bodyPr/>
        <a:lstStyle/>
        <a:p>
          <a:endParaRPr lang="ru-RU"/>
        </a:p>
      </dgm:t>
    </dgm:pt>
    <dgm:pt modelId="{214847E7-69EF-4D33-BD79-AF0B066DEAB0}" type="sibTrans" cxnId="{F3731BBB-6BDA-4E24-BEF5-CBA3168B390A}">
      <dgm:prSet/>
      <dgm:spPr/>
      <dgm:t>
        <a:bodyPr/>
        <a:lstStyle/>
        <a:p>
          <a:endParaRPr lang="ru-RU"/>
        </a:p>
      </dgm:t>
    </dgm:pt>
    <dgm:pt modelId="{D6BB5676-3138-4F3F-AF98-6D2AF6497A29}">
      <dgm:prSet custT="1"/>
      <dgm:spPr>
        <a:solidFill>
          <a:srgbClr val="00B050"/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b="0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отдельных приложениях к пояснительной записке к Отчету об исполнении консолидированного бюджета </a:t>
          </a:r>
          <a:r>
            <a:rPr lang="ru-RU" sz="2400" b="0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(ф. 0503360).</a:t>
          </a:r>
          <a:endParaRPr lang="ru-RU" sz="2400" b="0" i="1" u="none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650470-1DF6-421B-BA36-7EC656A2F4BD}" type="parTrans" cxnId="{69ECB2C3-A437-4AB7-8B1F-18037198EDE2}">
      <dgm:prSet/>
      <dgm:spPr/>
      <dgm:t>
        <a:bodyPr/>
        <a:lstStyle/>
        <a:p>
          <a:endParaRPr lang="ru-RU"/>
        </a:p>
      </dgm:t>
    </dgm:pt>
    <dgm:pt modelId="{1B5B64A2-140C-4512-A5C3-A0B63F012B74}" type="sibTrans" cxnId="{69ECB2C3-A437-4AB7-8B1F-18037198EDE2}">
      <dgm:prSet/>
      <dgm:spPr/>
      <dgm:t>
        <a:bodyPr/>
        <a:lstStyle/>
        <a:p>
          <a:endParaRPr lang="ru-RU"/>
        </a:p>
      </dgm:t>
    </dgm:pt>
    <dgm:pt modelId="{932CF72F-C21A-414B-A51E-947DD406256D}">
      <dgm:prSet custT="1"/>
      <dgm:spPr/>
      <dgm:t>
        <a:bodyPr/>
        <a:lstStyle/>
        <a:p>
          <a:r>
            <a: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Отчете о бюджетных обязательствах </a:t>
          </a:r>
          <a:r>
            <a: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(ф. 0503128)</a:t>
          </a:r>
          <a:r>
            <a: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477273-34C2-46EC-8044-3D6EDEB602F0}" type="parTrans" cxnId="{B66D3035-191D-430A-9344-36C11071699D}">
      <dgm:prSet/>
      <dgm:spPr/>
      <dgm:t>
        <a:bodyPr/>
        <a:lstStyle/>
        <a:p>
          <a:endParaRPr lang="ru-RU"/>
        </a:p>
      </dgm:t>
    </dgm:pt>
    <dgm:pt modelId="{33B7A1F7-7549-4E3F-8037-3344D1DA44A1}" type="sibTrans" cxnId="{B66D3035-191D-430A-9344-36C11071699D}">
      <dgm:prSet/>
      <dgm:spPr/>
      <dgm:t>
        <a:bodyPr/>
        <a:lstStyle/>
        <a:p>
          <a:endParaRPr lang="ru-RU"/>
        </a:p>
      </dgm:t>
    </dgm:pt>
    <dgm:pt modelId="{2BF67FFA-7FDE-4F85-B5F1-659F365DB15F}" type="pres">
      <dgm:prSet presAssocID="{14F8FDDF-2B42-444B-B3B4-31744A631F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E7EF8A2-341B-4B00-B61B-21F826E47650}" type="pres">
      <dgm:prSet presAssocID="{14F8FDDF-2B42-444B-B3B4-31744A631F1E}" presName="Name1" presStyleCnt="0"/>
      <dgm:spPr/>
    </dgm:pt>
    <dgm:pt modelId="{8A01CE57-A2AE-40DC-BF20-E4BE299D1294}" type="pres">
      <dgm:prSet presAssocID="{14F8FDDF-2B42-444B-B3B4-31744A631F1E}" presName="cycle" presStyleCnt="0"/>
      <dgm:spPr/>
    </dgm:pt>
    <dgm:pt modelId="{964183BF-8452-41AA-836F-F7B5A9D14994}" type="pres">
      <dgm:prSet presAssocID="{14F8FDDF-2B42-444B-B3B4-31744A631F1E}" presName="srcNode" presStyleLbl="node1" presStyleIdx="0" presStyleCnt="3"/>
      <dgm:spPr/>
    </dgm:pt>
    <dgm:pt modelId="{3972A58A-D705-42CA-92EB-39A5D1C7573A}" type="pres">
      <dgm:prSet presAssocID="{14F8FDDF-2B42-444B-B3B4-31744A631F1E}" presName="conn" presStyleLbl="parChTrans1D2" presStyleIdx="0" presStyleCnt="1"/>
      <dgm:spPr/>
      <dgm:t>
        <a:bodyPr/>
        <a:lstStyle/>
        <a:p>
          <a:endParaRPr lang="ru-RU"/>
        </a:p>
      </dgm:t>
    </dgm:pt>
    <dgm:pt modelId="{77D40C13-4327-4CBE-9048-1646D36931B0}" type="pres">
      <dgm:prSet presAssocID="{14F8FDDF-2B42-444B-B3B4-31744A631F1E}" presName="extraNode" presStyleLbl="node1" presStyleIdx="0" presStyleCnt="3"/>
      <dgm:spPr/>
    </dgm:pt>
    <dgm:pt modelId="{E8B5F603-243D-4D74-A64D-447246950647}" type="pres">
      <dgm:prSet presAssocID="{14F8FDDF-2B42-444B-B3B4-31744A631F1E}" presName="dstNode" presStyleLbl="node1" presStyleIdx="0" presStyleCnt="3"/>
      <dgm:spPr/>
    </dgm:pt>
    <dgm:pt modelId="{178D6753-E46E-4612-9DC5-7E5E5330FF7D}" type="pres">
      <dgm:prSet presAssocID="{EA5FF01B-88DE-4658-95B0-43069060F68A}" presName="text_1" presStyleLbl="node1" presStyleIdx="0" presStyleCnt="3" custScaleY="127927" custLinFactNeighborX="-220" custLinFactNeighborY="-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241E95-FF9D-416C-B2AB-F240C0563C1B}" type="pres">
      <dgm:prSet presAssocID="{EA5FF01B-88DE-4658-95B0-43069060F68A}" presName="accent_1" presStyleCnt="0"/>
      <dgm:spPr/>
    </dgm:pt>
    <dgm:pt modelId="{24A1229E-BDC3-41FF-8D2E-74A24C523D0E}" type="pres">
      <dgm:prSet presAssocID="{EA5FF01B-88DE-4658-95B0-43069060F68A}" presName="accentRepeatNode" presStyleLbl="solidFgAcc1" presStyleIdx="0" presStyleCnt="3" custScaleX="116447" custScaleY="114965" custLinFactNeighborX="-5966" custLinFactNeighborY="-5571"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022339C4-6879-4C94-85D5-8F92A345355B}" type="pres">
      <dgm:prSet presAssocID="{932CF72F-C21A-414B-A51E-947DD406256D}" presName="text_2" presStyleLbl="node1" presStyleIdx="1" presStyleCnt="3" custLinFactNeighborX="-18" custLinFactNeighborY="-2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F446C-3138-46F3-8A3F-17CC67C0D5B9}" type="pres">
      <dgm:prSet presAssocID="{932CF72F-C21A-414B-A51E-947DD406256D}" presName="accent_2" presStyleCnt="0"/>
      <dgm:spPr/>
    </dgm:pt>
    <dgm:pt modelId="{E4103C71-8FC8-4021-8DDB-CC67DC03C1D1}" type="pres">
      <dgm:prSet presAssocID="{932CF72F-C21A-414B-A51E-947DD406256D}" presName="accentRepeatNode" presStyleLbl="solidFgAcc1" presStyleIdx="1" presStyleCnt="3"/>
      <dgm:spPr/>
    </dgm:pt>
    <dgm:pt modelId="{0BDD37C6-3566-4209-A563-5E9B786684B3}" type="pres">
      <dgm:prSet presAssocID="{D6BB5676-3138-4F3F-AF98-6D2AF6497A29}" presName="text_3" presStyleLbl="node1" presStyleIdx="2" presStyleCnt="3" custScaleY="116719" custLinFactNeighborX="-227" custLinFactNeighborY="8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30FC63-CDD9-48C8-A916-AFDA31FA37B9}" type="pres">
      <dgm:prSet presAssocID="{D6BB5676-3138-4F3F-AF98-6D2AF6497A29}" presName="accent_3" presStyleCnt="0"/>
      <dgm:spPr/>
    </dgm:pt>
    <dgm:pt modelId="{18612152-2BC0-46B1-ACB6-DA7F7A0E6ED0}" type="pres">
      <dgm:prSet presAssocID="{D6BB5676-3138-4F3F-AF98-6D2AF6497A29}" presName="accentRepeatNode" presStyleLbl="solidFgAcc1" presStyleIdx="2" presStyleCnt="3"/>
      <dgm:spPr/>
    </dgm:pt>
  </dgm:ptLst>
  <dgm:cxnLst>
    <dgm:cxn modelId="{13A5CAC6-7BBC-4580-B874-17838FE0C63E}" type="presOf" srcId="{EA5FF01B-88DE-4658-95B0-43069060F68A}" destId="{178D6753-E46E-4612-9DC5-7E5E5330FF7D}" srcOrd="0" destOrd="0" presId="urn:microsoft.com/office/officeart/2008/layout/VerticalCurvedList"/>
    <dgm:cxn modelId="{B66D3035-191D-430A-9344-36C11071699D}" srcId="{14F8FDDF-2B42-444B-B3B4-31744A631F1E}" destId="{932CF72F-C21A-414B-A51E-947DD406256D}" srcOrd="1" destOrd="0" parTransId="{0A477273-34C2-46EC-8044-3D6EDEB602F0}" sibTransId="{33B7A1F7-7549-4E3F-8037-3344D1DA44A1}"/>
    <dgm:cxn modelId="{F8BCC80A-F566-4504-A2C8-777256984E5A}" type="presOf" srcId="{D6BB5676-3138-4F3F-AF98-6D2AF6497A29}" destId="{0BDD37C6-3566-4209-A563-5E9B786684B3}" srcOrd="0" destOrd="0" presId="urn:microsoft.com/office/officeart/2008/layout/VerticalCurvedList"/>
    <dgm:cxn modelId="{F3731BBB-6BDA-4E24-BEF5-CBA3168B390A}" srcId="{14F8FDDF-2B42-444B-B3B4-31744A631F1E}" destId="{EA5FF01B-88DE-4658-95B0-43069060F68A}" srcOrd="0" destOrd="0" parTransId="{3AA2DF3C-7077-4C84-9235-CE26AFCF4187}" sibTransId="{214847E7-69EF-4D33-BD79-AF0B066DEAB0}"/>
    <dgm:cxn modelId="{69ECB2C3-A437-4AB7-8B1F-18037198EDE2}" srcId="{14F8FDDF-2B42-444B-B3B4-31744A631F1E}" destId="{D6BB5676-3138-4F3F-AF98-6D2AF6497A29}" srcOrd="2" destOrd="0" parTransId="{B3650470-1DF6-421B-BA36-7EC656A2F4BD}" sibTransId="{1B5B64A2-140C-4512-A5C3-A0B63F012B74}"/>
    <dgm:cxn modelId="{AE63EB55-8081-4C88-ACF5-20FFE6ADF9F9}" type="presOf" srcId="{214847E7-69EF-4D33-BD79-AF0B066DEAB0}" destId="{3972A58A-D705-42CA-92EB-39A5D1C7573A}" srcOrd="0" destOrd="0" presId="urn:microsoft.com/office/officeart/2008/layout/VerticalCurvedList"/>
    <dgm:cxn modelId="{DEFB6B26-4722-433E-992D-5BFB996DDA00}" type="presOf" srcId="{14F8FDDF-2B42-444B-B3B4-31744A631F1E}" destId="{2BF67FFA-7FDE-4F85-B5F1-659F365DB15F}" srcOrd="0" destOrd="0" presId="urn:microsoft.com/office/officeart/2008/layout/VerticalCurvedList"/>
    <dgm:cxn modelId="{27E3848B-B59F-42BD-B60C-245BCB7F5009}" type="presOf" srcId="{932CF72F-C21A-414B-A51E-947DD406256D}" destId="{022339C4-6879-4C94-85D5-8F92A345355B}" srcOrd="0" destOrd="0" presId="urn:microsoft.com/office/officeart/2008/layout/VerticalCurvedList"/>
    <dgm:cxn modelId="{FFB69C5B-5524-4041-A998-C07B1CB2E7C2}" type="presParOf" srcId="{2BF67FFA-7FDE-4F85-B5F1-659F365DB15F}" destId="{2E7EF8A2-341B-4B00-B61B-21F826E47650}" srcOrd="0" destOrd="0" presId="urn:microsoft.com/office/officeart/2008/layout/VerticalCurvedList"/>
    <dgm:cxn modelId="{CEF359DA-A216-40D7-9247-8D3D8226E831}" type="presParOf" srcId="{2E7EF8A2-341B-4B00-B61B-21F826E47650}" destId="{8A01CE57-A2AE-40DC-BF20-E4BE299D1294}" srcOrd="0" destOrd="0" presId="urn:microsoft.com/office/officeart/2008/layout/VerticalCurvedList"/>
    <dgm:cxn modelId="{070B1D38-69E5-4D27-A350-1B50F358C83F}" type="presParOf" srcId="{8A01CE57-A2AE-40DC-BF20-E4BE299D1294}" destId="{964183BF-8452-41AA-836F-F7B5A9D14994}" srcOrd="0" destOrd="0" presId="urn:microsoft.com/office/officeart/2008/layout/VerticalCurvedList"/>
    <dgm:cxn modelId="{7F3B3639-9EDC-4BF4-BDB1-9D187242747B}" type="presParOf" srcId="{8A01CE57-A2AE-40DC-BF20-E4BE299D1294}" destId="{3972A58A-D705-42CA-92EB-39A5D1C7573A}" srcOrd="1" destOrd="0" presId="urn:microsoft.com/office/officeart/2008/layout/VerticalCurvedList"/>
    <dgm:cxn modelId="{11D1D65D-A9CB-4FAF-B9A0-64A092FDF580}" type="presParOf" srcId="{8A01CE57-A2AE-40DC-BF20-E4BE299D1294}" destId="{77D40C13-4327-4CBE-9048-1646D36931B0}" srcOrd="2" destOrd="0" presId="urn:microsoft.com/office/officeart/2008/layout/VerticalCurvedList"/>
    <dgm:cxn modelId="{99AD2DFB-C228-4701-B40A-B0106CEEEE18}" type="presParOf" srcId="{8A01CE57-A2AE-40DC-BF20-E4BE299D1294}" destId="{E8B5F603-243D-4D74-A64D-447246950647}" srcOrd="3" destOrd="0" presId="urn:microsoft.com/office/officeart/2008/layout/VerticalCurvedList"/>
    <dgm:cxn modelId="{4322683E-EEA7-428C-9B80-0F2BE16D5F2E}" type="presParOf" srcId="{2E7EF8A2-341B-4B00-B61B-21F826E47650}" destId="{178D6753-E46E-4612-9DC5-7E5E5330FF7D}" srcOrd="1" destOrd="0" presId="urn:microsoft.com/office/officeart/2008/layout/VerticalCurvedList"/>
    <dgm:cxn modelId="{F98A6672-0009-4F50-B8F4-E72D48E78880}" type="presParOf" srcId="{2E7EF8A2-341B-4B00-B61B-21F826E47650}" destId="{77241E95-FF9D-416C-B2AB-F240C0563C1B}" srcOrd="2" destOrd="0" presId="urn:microsoft.com/office/officeart/2008/layout/VerticalCurvedList"/>
    <dgm:cxn modelId="{5EE3AF72-A9FA-42C5-8526-FC36F0C40A4F}" type="presParOf" srcId="{77241E95-FF9D-416C-B2AB-F240C0563C1B}" destId="{24A1229E-BDC3-41FF-8D2E-74A24C523D0E}" srcOrd="0" destOrd="0" presId="urn:microsoft.com/office/officeart/2008/layout/VerticalCurvedList"/>
    <dgm:cxn modelId="{6D7109C3-B42D-47E9-AC75-F5B44863F4C1}" type="presParOf" srcId="{2E7EF8A2-341B-4B00-B61B-21F826E47650}" destId="{022339C4-6879-4C94-85D5-8F92A345355B}" srcOrd="3" destOrd="0" presId="urn:microsoft.com/office/officeart/2008/layout/VerticalCurvedList"/>
    <dgm:cxn modelId="{A523917C-6B0B-4F6A-B377-890017E8D6AF}" type="presParOf" srcId="{2E7EF8A2-341B-4B00-B61B-21F826E47650}" destId="{FECF446C-3138-46F3-8A3F-17CC67C0D5B9}" srcOrd="4" destOrd="0" presId="urn:microsoft.com/office/officeart/2008/layout/VerticalCurvedList"/>
    <dgm:cxn modelId="{38961686-9316-43C8-97A7-054FE56B1368}" type="presParOf" srcId="{FECF446C-3138-46F3-8A3F-17CC67C0D5B9}" destId="{E4103C71-8FC8-4021-8DDB-CC67DC03C1D1}" srcOrd="0" destOrd="0" presId="urn:microsoft.com/office/officeart/2008/layout/VerticalCurvedList"/>
    <dgm:cxn modelId="{76954735-D193-4E2A-80E1-02B1FBDB9B80}" type="presParOf" srcId="{2E7EF8A2-341B-4B00-B61B-21F826E47650}" destId="{0BDD37C6-3566-4209-A563-5E9B786684B3}" srcOrd="5" destOrd="0" presId="urn:microsoft.com/office/officeart/2008/layout/VerticalCurvedList"/>
    <dgm:cxn modelId="{2436E36C-5618-4641-8079-0E3D2C755424}" type="presParOf" srcId="{2E7EF8A2-341B-4B00-B61B-21F826E47650}" destId="{1730FC63-CDD9-48C8-A916-AFDA31FA37B9}" srcOrd="6" destOrd="0" presId="urn:microsoft.com/office/officeart/2008/layout/VerticalCurvedList"/>
    <dgm:cxn modelId="{31C5D655-E412-400A-8F9F-56174FB39277}" type="presParOf" srcId="{1730FC63-CDD9-48C8-A916-AFDA31FA37B9}" destId="{18612152-2BC0-46B1-ACB6-DA7F7A0E6E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F8FDDF-2B42-444B-B3B4-31744A631F1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5FF01B-88DE-4658-95B0-43069060F68A}">
      <dgm:prSet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Отчете о бюджетных и денежных обязательствах        (ф. 0503129);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A2DF3C-7077-4C84-9235-CE26AFCF4187}" type="parTrans" cxnId="{F3731BBB-6BDA-4E24-BEF5-CBA3168B390A}">
      <dgm:prSet/>
      <dgm:spPr/>
      <dgm:t>
        <a:bodyPr/>
        <a:lstStyle/>
        <a:p>
          <a:endParaRPr lang="ru-RU"/>
        </a:p>
      </dgm:t>
    </dgm:pt>
    <dgm:pt modelId="{214847E7-69EF-4D33-BD79-AF0B066DEAB0}" type="sibTrans" cxnId="{F3731BBB-6BDA-4E24-BEF5-CBA3168B390A}">
      <dgm:prSet/>
      <dgm:spPr/>
      <dgm:t>
        <a:bodyPr/>
        <a:lstStyle/>
        <a:p>
          <a:endParaRPr lang="ru-RU"/>
        </a:p>
      </dgm:t>
    </dgm:pt>
    <dgm:pt modelId="{01FE1FEE-C265-4632-8851-9291BF0DF7E9}">
      <dgm:prSet custT="1"/>
      <dgm:spPr>
        <a:solidFill>
          <a:srgbClr val="00B050"/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800" b="0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 Отчете об обязательствах учреждения                  (ф. 0503738).</a:t>
          </a:r>
          <a:endParaRPr lang="ru-RU" sz="28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91F32-D4D8-4249-9E57-2CFDC826F8E5}" type="parTrans" cxnId="{44B3DE31-78B3-4648-99AB-3440026CCD30}">
      <dgm:prSet/>
      <dgm:spPr/>
      <dgm:t>
        <a:bodyPr/>
        <a:lstStyle/>
        <a:p>
          <a:endParaRPr lang="ru-RU"/>
        </a:p>
      </dgm:t>
    </dgm:pt>
    <dgm:pt modelId="{E2438B8F-B3CE-4331-BBA4-E157D24C886B}" type="sibTrans" cxnId="{44B3DE31-78B3-4648-99AB-3440026CCD30}">
      <dgm:prSet/>
      <dgm:spPr/>
      <dgm:t>
        <a:bodyPr/>
        <a:lstStyle/>
        <a:p>
          <a:endParaRPr lang="ru-RU"/>
        </a:p>
      </dgm:t>
    </dgm:pt>
    <dgm:pt modelId="{2BF67FFA-7FDE-4F85-B5F1-659F365DB15F}" type="pres">
      <dgm:prSet presAssocID="{14F8FDDF-2B42-444B-B3B4-31744A631F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E7EF8A2-341B-4B00-B61B-21F826E47650}" type="pres">
      <dgm:prSet presAssocID="{14F8FDDF-2B42-444B-B3B4-31744A631F1E}" presName="Name1" presStyleCnt="0"/>
      <dgm:spPr/>
    </dgm:pt>
    <dgm:pt modelId="{8A01CE57-A2AE-40DC-BF20-E4BE299D1294}" type="pres">
      <dgm:prSet presAssocID="{14F8FDDF-2B42-444B-B3B4-31744A631F1E}" presName="cycle" presStyleCnt="0"/>
      <dgm:spPr/>
    </dgm:pt>
    <dgm:pt modelId="{964183BF-8452-41AA-836F-F7B5A9D14994}" type="pres">
      <dgm:prSet presAssocID="{14F8FDDF-2B42-444B-B3B4-31744A631F1E}" presName="srcNode" presStyleLbl="node1" presStyleIdx="0" presStyleCnt="2"/>
      <dgm:spPr/>
    </dgm:pt>
    <dgm:pt modelId="{3972A58A-D705-42CA-92EB-39A5D1C7573A}" type="pres">
      <dgm:prSet presAssocID="{14F8FDDF-2B42-444B-B3B4-31744A631F1E}" presName="conn" presStyleLbl="parChTrans1D2" presStyleIdx="0" presStyleCnt="1"/>
      <dgm:spPr/>
      <dgm:t>
        <a:bodyPr/>
        <a:lstStyle/>
        <a:p>
          <a:endParaRPr lang="ru-RU"/>
        </a:p>
      </dgm:t>
    </dgm:pt>
    <dgm:pt modelId="{77D40C13-4327-4CBE-9048-1646D36931B0}" type="pres">
      <dgm:prSet presAssocID="{14F8FDDF-2B42-444B-B3B4-31744A631F1E}" presName="extraNode" presStyleLbl="node1" presStyleIdx="0" presStyleCnt="2"/>
      <dgm:spPr/>
    </dgm:pt>
    <dgm:pt modelId="{E8B5F603-243D-4D74-A64D-447246950647}" type="pres">
      <dgm:prSet presAssocID="{14F8FDDF-2B42-444B-B3B4-31744A631F1E}" presName="dstNode" presStyleLbl="node1" presStyleIdx="0" presStyleCnt="2"/>
      <dgm:spPr/>
    </dgm:pt>
    <dgm:pt modelId="{178D6753-E46E-4612-9DC5-7E5E5330FF7D}" type="pres">
      <dgm:prSet presAssocID="{EA5FF01B-88DE-4658-95B0-43069060F68A}" presName="text_1" presStyleLbl="node1" presStyleIdx="0" presStyleCnt="2" custScaleY="127927" custLinFactNeighborX="-220" custLinFactNeighborY="-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241E95-FF9D-416C-B2AB-F240C0563C1B}" type="pres">
      <dgm:prSet presAssocID="{EA5FF01B-88DE-4658-95B0-43069060F68A}" presName="accent_1" presStyleCnt="0"/>
      <dgm:spPr/>
    </dgm:pt>
    <dgm:pt modelId="{24A1229E-BDC3-41FF-8D2E-74A24C523D0E}" type="pres">
      <dgm:prSet presAssocID="{EA5FF01B-88DE-4658-95B0-43069060F68A}" presName="accentRepeatNode" presStyleLbl="solidFgAcc1" presStyleIdx="0" presStyleCnt="2" custScaleX="116447" custScaleY="114965" custLinFactNeighborX="-5966" custLinFactNeighborY="-5571"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E2E82D45-1F30-4783-9EB9-E3E5265096C7}" type="pres">
      <dgm:prSet presAssocID="{01FE1FEE-C265-4632-8851-9291BF0DF7E9}" presName="text_2" presStyleLbl="node1" presStyleIdx="1" presStyleCnt="2" custScaleY="116719" custLinFactNeighborX="-692" custLinFactNeighborY="4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45A26-5074-4435-B7D3-0FCAEDF635D8}" type="pres">
      <dgm:prSet presAssocID="{01FE1FEE-C265-4632-8851-9291BF0DF7E9}" presName="accent_2" presStyleCnt="0"/>
      <dgm:spPr/>
    </dgm:pt>
    <dgm:pt modelId="{E0893F22-373E-4AA5-A5A2-393549238F8C}" type="pres">
      <dgm:prSet presAssocID="{01FE1FEE-C265-4632-8851-9291BF0DF7E9}" presName="accentRepeatNode" presStyleLbl="solidFgAcc1" presStyleIdx="1" presStyleCnt="2" custScaleX="124622" custScaleY="116525" custLinFactNeighborX="-1114" custLinFactNeighborY="4457"/>
      <dgm:spPr>
        <a:ln w="38100">
          <a:solidFill>
            <a:srgbClr val="00B050"/>
          </a:solidFill>
        </a:ln>
      </dgm:spPr>
      <dgm:t>
        <a:bodyPr/>
        <a:lstStyle/>
        <a:p>
          <a:endParaRPr lang="ru-RU"/>
        </a:p>
      </dgm:t>
    </dgm:pt>
  </dgm:ptLst>
  <dgm:cxnLst>
    <dgm:cxn modelId="{E8E829EB-5B3B-448B-8B4E-FE09A98A7395}" type="presOf" srcId="{EA5FF01B-88DE-4658-95B0-43069060F68A}" destId="{178D6753-E46E-4612-9DC5-7E5E5330FF7D}" srcOrd="0" destOrd="0" presId="urn:microsoft.com/office/officeart/2008/layout/VerticalCurvedList"/>
    <dgm:cxn modelId="{39E0475A-10F8-478B-B011-2C0019525E6F}" type="presOf" srcId="{01FE1FEE-C265-4632-8851-9291BF0DF7E9}" destId="{E2E82D45-1F30-4783-9EB9-E3E5265096C7}" srcOrd="0" destOrd="0" presId="urn:microsoft.com/office/officeart/2008/layout/VerticalCurvedList"/>
    <dgm:cxn modelId="{F3731BBB-6BDA-4E24-BEF5-CBA3168B390A}" srcId="{14F8FDDF-2B42-444B-B3B4-31744A631F1E}" destId="{EA5FF01B-88DE-4658-95B0-43069060F68A}" srcOrd="0" destOrd="0" parTransId="{3AA2DF3C-7077-4C84-9235-CE26AFCF4187}" sibTransId="{214847E7-69EF-4D33-BD79-AF0B066DEAB0}"/>
    <dgm:cxn modelId="{7FFCE973-34A4-44FD-9989-102E8868D011}" type="presOf" srcId="{14F8FDDF-2B42-444B-B3B4-31744A631F1E}" destId="{2BF67FFA-7FDE-4F85-B5F1-659F365DB15F}" srcOrd="0" destOrd="0" presId="urn:microsoft.com/office/officeart/2008/layout/VerticalCurvedList"/>
    <dgm:cxn modelId="{D6D1FC43-8A0A-45C8-B7D0-FA72CB58537A}" type="presOf" srcId="{214847E7-69EF-4D33-BD79-AF0B066DEAB0}" destId="{3972A58A-D705-42CA-92EB-39A5D1C7573A}" srcOrd="0" destOrd="0" presId="urn:microsoft.com/office/officeart/2008/layout/VerticalCurvedList"/>
    <dgm:cxn modelId="{44B3DE31-78B3-4648-99AB-3440026CCD30}" srcId="{14F8FDDF-2B42-444B-B3B4-31744A631F1E}" destId="{01FE1FEE-C265-4632-8851-9291BF0DF7E9}" srcOrd="1" destOrd="0" parTransId="{9F991F32-D4D8-4249-9E57-2CFDC826F8E5}" sibTransId="{E2438B8F-B3CE-4331-BBA4-E157D24C886B}"/>
    <dgm:cxn modelId="{EE8AF918-6322-4688-ACCC-D15B15191502}" type="presParOf" srcId="{2BF67FFA-7FDE-4F85-B5F1-659F365DB15F}" destId="{2E7EF8A2-341B-4B00-B61B-21F826E47650}" srcOrd="0" destOrd="0" presId="urn:microsoft.com/office/officeart/2008/layout/VerticalCurvedList"/>
    <dgm:cxn modelId="{E87546C0-CC65-43BB-A01E-73005CFCA550}" type="presParOf" srcId="{2E7EF8A2-341B-4B00-B61B-21F826E47650}" destId="{8A01CE57-A2AE-40DC-BF20-E4BE299D1294}" srcOrd="0" destOrd="0" presId="urn:microsoft.com/office/officeart/2008/layout/VerticalCurvedList"/>
    <dgm:cxn modelId="{A30F6E33-4964-429B-9C86-C65408BBAC1C}" type="presParOf" srcId="{8A01CE57-A2AE-40DC-BF20-E4BE299D1294}" destId="{964183BF-8452-41AA-836F-F7B5A9D14994}" srcOrd="0" destOrd="0" presId="urn:microsoft.com/office/officeart/2008/layout/VerticalCurvedList"/>
    <dgm:cxn modelId="{65C5A431-5A9B-4D69-B265-000884E4B0FE}" type="presParOf" srcId="{8A01CE57-A2AE-40DC-BF20-E4BE299D1294}" destId="{3972A58A-D705-42CA-92EB-39A5D1C7573A}" srcOrd="1" destOrd="0" presId="urn:microsoft.com/office/officeart/2008/layout/VerticalCurvedList"/>
    <dgm:cxn modelId="{2019CAD4-8C7C-46FD-95B6-D77F031D215E}" type="presParOf" srcId="{8A01CE57-A2AE-40DC-BF20-E4BE299D1294}" destId="{77D40C13-4327-4CBE-9048-1646D36931B0}" srcOrd="2" destOrd="0" presId="urn:microsoft.com/office/officeart/2008/layout/VerticalCurvedList"/>
    <dgm:cxn modelId="{0A03CC3C-D314-48AA-B06F-44822001AAB1}" type="presParOf" srcId="{8A01CE57-A2AE-40DC-BF20-E4BE299D1294}" destId="{E8B5F603-243D-4D74-A64D-447246950647}" srcOrd="3" destOrd="0" presId="urn:microsoft.com/office/officeart/2008/layout/VerticalCurvedList"/>
    <dgm:cxn modelId="{576F6837-4B96-4117-A2DF-5852FD2B6446}" type="presParOf" srcId="{2E7EF8A2-341B-4B00-B61B-21F826E47650}" destId="{178D6753-E46E-4612-9DC5-7E5E5330FF7D}" srcOrd="1" destOrd="0" presId="urn:microsoft.com/office/officeart/2008/layout/VerticalCurvedList"/>
    <dgm:cxn modelId="{2F4ABC6D-1C38-4E4B-97CF-DEA03A4E3BF7}" type="presParOf" srcId="{2E7EF8A2-341B-4B00-B61B-21F826E47650}" destId="{77241E95-FF9D-416C-B2AB-F240C0563C1B}" srcOrd="2" destOrd="0" presId="urn:microsoft.com/office/officeart/2008/layout/VerticalCurvedList"/>
    <dgm:cxn modelId="{63210268-FC63-447F-AB93-A955C0D3079E}" type="presParOf" srcId="{77241E95-FF9D-416C-B2AB-F240C0563C1B}" destId="{24A1229E-BDC3-41FF-8D2E-74A24C523D0E}" srcOrd="0" destOrd="0" presId="urn:microsoft.com/office/officeart/2008/layout/VerticalCurvedList"/>
    <dgm:cxn modelId="{E289B9B8-196B-4F53-839F-4E81908A85B6}" type="presParOf" srcId="{2E7EF8A2-341B-4B00-B61B-21F826E47650}" destId="{E2E82D45-1F30-4783-9EB9-E3E5265096C7}" srcOrd="3" destOrd="0" presId="urn:microsoft.com/office/officeart/2008/layout/VerticalCurvedList"/>
    <dgm:cxn modelId="{9EED2E5A-C443-4A59-AF5C-B8B66AC5E817}" type="presParOf" srcId="{2E7EF8A2-341B-4B00-B61B-21F826E47650}" destId="{24845A26-5074-4435-B7D3-0FCAEDF635D8}" srcOrd="4" destOrd="0" presId="urn:microsoft.com/office/officeart/2008/layout/VerticalCurvedList"/>
    <dgm:cxn modelId="{746E5E2E-585B-4141-87AE-CAD0B6A98DCD}" type="presParOf" srcId="{24845A26-5074-4435-B7D3-0FCAEDF635D8}" destId="{E0893F22-373E-4AA5-A5A2-393549238F8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F8FDDF-2B42-444B-B3B4-31744A631F1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5FF01B-88DE-4658-95B0-43069060F68A}">
      <dgm:prSet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0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в Отчете об исполнении учреждением плана его финансово-хозяйственной деятельности (ф. 0503737);</a:t>
          </a:r>
          <a:endParaRPr lang="ru-RU" sz="20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A2DF3C-7077-4C84-9235-CE26AFCF4187}" type="parTrans" cxnId="{F3731BBB-6BDA-4E24-BEF5-CBA3168B390A}">
      <dgm:prSet/>
      <dgm:spPr/>
      <dgm:t>
        <a:bodyPr/>
        <a:lstStyle/>
        <a:p>
          <a:endParaRPr lang="ru-RU"/>
        </a:p>
      </dgm:t>
    </dgm:pt>
    <dgm:pt modelId="{214847E7-69EF-4D33-BD79-AF0B066DEAB0}" type="sibTrans" cxnId="{F3731BBB-6BDA-4E24-BEF5-CBA3168B390A}">
      <dgm:prSet/>
      <dgm:spPr/>
      <dgm:t>
        <a:bodyPr/>
        <a:lstStyle/>
        <a:p>
          <a:endParaRPr lang="ru-RU"/>
        </a:p>
      </dgm:t>
    </dgm:pt>
    <dgm:pt modelId="{01FE1FEE-C265-4632-8851-9291BF0DF7E9}">
      <dgm:prSet custT="1"/>
      <dgm:spPr>
        <a:solidFill>
          <a:srgbClr val="00B050"/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Отчете об обязательствах учреждения (ф. 05037</a:t>
          </a:r>
          <a:r>
            <a:rPr lang="en-US" sz="20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ru-RU" sz="20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8);</a:t>
          </a:r>
          <a:endParaRPr lang="ru-RU" sz="20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91F32-D4D8-4249-9E57-2CFDC826F8E5}" type="parTrans" cxnId="{44B3DE31-78B3-4648-99AB-3440026CCD30}">
      <dgm:prSet/>
      <dgm:spPr/>
      <dgm:t>
        <a:bodyPr/>
        <a:lstStyle/>
        <a:p>
          <a:endParaRPr lang="ru-RU"/>
        </a:p>
      </dgm:t>
    </dgm:pt>
    <dgm:pt modelId="{E2438B8F-B3CE-4331-BBA4-E157D24C886B}" type="sibTrans" cxnId="{44B3DE31-78B3-4648-99AB-3440026CCD30}">
      <dgm:prSet/>
      <dgm:spPr/>
      <dgm:t>
        <a:bodyPr/>
        <a:lstStyle/>
        <a:p>
          <a:endParaRPr lang="ru-RU"/>
        </a:p>
      </dgm:t>
    </dgm:pt>
    <dgm:pt modelId="{B3A46A91-F5FE-41E8-BA15-5ED3649948A9}">
      <dgm:prSet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отдельных приложениях к Пояснительной записке </a:t>
          </a:r>
          <a:r>
            <a:rPr lang="en-US" sz="20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                                      </a:t>
          </a:r>
          <a:r>
            <a:rPr lang="ru-RU" sz="2000" b="0" i="1" u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 Балансу учреждения (ф. 0503760).</a:t>
          </a:r>
          <a:endParaRPr lang="ru-RU" sz="2000" b="0" i="1" u="none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F10BDA-9D36-4B91-A76C-88109358B3EA}" type="parTrans" cxnId="{99C6815E-2184-48F0-A55F-C518C09BBF59}">
      <dgm:prSet/>
      <dgm:spPr/>
      <dgm:t>
        <a:bodyPr/>
        <a:lstStyle/>
        <a:p>
          <a:endParaRPr lang="ru-RU"/>
        </a:p>
      </dgm:t>
    </dgm:pt>
    <dgm:pt modelId="{9FE14133-3B20-4AED-ADA9-E49BCFCD45FA}" type="sibTrans" cxnId="{99C6815E-2184-48F0-A55F-C518C09BBF59}">
      <dgm:prSet/>
      <dgm:spPr/>
      <dgm:t>
        <a:bodyPr/>
        <a:lstStyle/>
        <a:p>
          <a:endParaRPr lang="ru-RU"/>
        </a:p>
      </dgm:t>
    </dgm:pt>
    <dgm:pt modelId="{2BF67FFA-7FDE-4F85-B5F1-659F365DB15F}" type="pres">
      <dgm:prSet presAssocID="{14F8FDDF-2B42-444B-B3B4-31744A631F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E7EF8A2-341B-4B00-B61B-21F826E47650}" type="pres">
      <dgm:prSet presAssocID="{14F8FDDF-2B42-444B-B3B4-31744A631F1E}" presName="Name1" presStyleCnt="0"/>
      <dgm:spPr/>
    </dgm:pt>
    <dgm:pt modelId="{8A01CE57-A2AE-40DC-BF20-E4BE299D1294}" type="pres">
      <dgm:prSet presAssocID="{14F8FDDF-2B42-444B-B3B4-31744A631F1E}" presName="cycle" presStyleCnt="0"/>
      <dgm:spPr/>
    </dgm:pt>
    <dgm:pt modelId="{964183BF-8452-41AA-836F-F7B5A9D14994}" type="pres">
      <dgm:prSet presAssocID="{14F8FDDF-2B42-444B-B3B4-31744A631F1E}" presName="srcNode" presStyleLbl="node1" presStyleIdx="0" presStyleCnt="3"/>
      <dgm:spPr/>
    </dgm:pt>
    <dgm:pt modelId="{3972A58A-D705-42CA-92EB-39A5D1C7573A}" type="pres">
      <dgm:prSet presAssocID="{14F8FDDF-2B42-444B-B3B4-31744A631F1E}" presName="conn" presStyleLbl="parChTrans1D2" presStyleIdx="0" presStyleCnt="1"/>
      <dgm:spPr/>
      <dgm:t>
        <a:bodyPr/>
        <a:lstStyle/>
        <a:p>
          <a:endParaRPr lang="ru-RU"/>
        </a:p>
      </dgm:t>
    </dgm:pt>
    <dgm:pt modelId="{77D40C13-4327-4CBE-9048-1646D36931B0}" type="pres">
      <dgm:prSet presAssocID="{14F8FDDF-2B42-444B-B3B4-31744A631F1E}" presName="extraNode" presStyleLbl="node1" presStyleIdx="0" presStyleCnt="3"/>
      <dgm:spPr/>
    </dgm:pt>
    <dgm:pt modelId="{E8B5F603-243D-4D74-A64D-447246950647}" type="pres">
      <dgm:prSet presAssocID="{14F8FDDF-2B42-444B-B3B4-31744A631F1E}" presName="dstNode" presStyleLbl="node1" presStyleIdx="0" presStyleCnt="3"/>
      <dgm:spPr/>
    </dgm:pt>
    <dgm:pt modelId="{178D6753-E46E-4612-9DC5-7E5E5330FF7D}" type="pres">
      <dgm:prSet presAssocID="{EA5FF01B-88DE-4658-95B0-43069060F68A}" presName="text_1" presStyleLbl="node1" presStyleIdx="0" presStyleCnt="3" custScaleY="127927" custLinFactNeighborX="-220" custLinFactNeighborY="-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241E95-FF9D-416C-B2AB-F240C0563C1B}" type="pres">
      <dgm:prSet presAssocID="{EA5FF01B-88DE-4658-95B0-43069060F68A}" presName="accent_1" presStyleCnt="0"/>
      <dgm:spPr/>
    </dgm:pt>
    <dgm:pt modelId="{24A1229E-BDC3-41FF-8D2E-74A24C523D0E}" type="pres">
      <dgm:prSet presAssocID="{EA5FF01B-88DE-4658-95B0-43069060F68A}" presName="accentRepeatNode" presStyleLbl="solidFgAcc1" presStyleIdx="0" presStyleCnt="3" custScaleX="116447" custScaleY="114965" custLinFactNeighborX="-5966" custLinFactNeighborY="-5571"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E2E82D45-1F30-4783-9EB9-E3E5265096C7}" type="pres">
      <dgm:prSet presAssocID="{01FE1FEE-C265-4632-8851-9291BF0DF7E9}" presName="text_2" presStyleLbl="node1" presStyleIdx="1" presStyleCnt="3" custScaleX="102301" custScaleY="116719" custLinFactNeighborX="-1428" custLinFactNeighborY="12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45A26-5074-4435-B7D3-0FCAEDF635D8}" type="pres">
      <dgm:prSet presAssocID="{01FE1FEE-C265-4632-8851-9291BF0DF7E9}" presName="accent_2" presStyleCnt="0"/>
      <dgm:spPr/>
    </dgm:pt>
    <dgm:pt modelId="{E0893F22-373E-4AA5-A5A2-393549238F8C}" type="pres">
      <dgm:prSet presAssocID="{01FE1FEE-C265-4632-8851-9291BF0DF7E9}" presName="accentRepeatNode" presStyleLbl="solidFgAcc1" presStyleIdx="1" presStyleCnt="3" custScaleX="124622" custScaleY="116525" custLinFactNeighborX="-1114" custLinFactNeighborY="4457"/>
      <dgm:spPr>
        <a:ln w="38100">
          <a:solidFill>
            <a:srgbClr val="00B050"/>
          </a:solidFill>
        </a:ln>
      </dgm:spPr>
      <dgm:t>
        <a:bodyPr/>
        <a:lstStyle/>
        <a:p>
          <a:endParaRPr lang="ru-RU"/>
        </a:p>
      </dgm:t>
    </dgm:pt>
    <dgm:pt modelId="{409B96D2-2F7F-4D67-AFF3-34763C83DD5E}" type="pres">
      <dgm:prSet presAssocID="{B3A46A91-F5FE-41E8-BA15-5ED3649948A9}" presName="text_3" presStyleLbl="node1" presStyleIdx="2" presStyleCnt="3" custScaleY="114233" custLinFactNeighborX="-220" custLinFactNeighborY="16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5CCDC-0E0E-455F-8C41-081462D5879E}" type="pres">
      <dgm:prSet presAssocID="{B3A46A91-F5FE-41E8-BA15-5ED3649948A9}" presName="accent_3" presStyleCnt="0"/>
      <dgm:spPr/>
    </dgm:pt>
    <dgm:pt modelId="{12B68392-780B-4EB8-8992-F705CEDA806C}" type="pres">
      <dgm:prSet presAssocID="{B3A46A91-F5FE-41E8-BA15-5ED3649948A9}" presName="accentRepeatNode" presStyleLbl="solidFgAcc1" presStyleIdx="2" presStyleCnt="3" custScaleX="124401" custScaleY="111399" custLinFactNeighborX="-1989" custLinFactNeighborY="15599"/>
      <dgm:spPr>
        <a:ln w="38100"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6134D07C-6500-447A-8DB8-3950BCE328F5}" type="presOf" srcId="{214847E7-69EF-4D33-BD79-AF0B066DEAB0}" destId="{3972A58A-D705-42CA-92EB-39A5D1C7573A}" srcOrd="0" destOrd="0" presId="urn:microsoft.com/office/officeart/2008/layout/VerticalCurvedList"/>
    <dgm:cxn modelId="{2CAB30F0-6608-40AB-A3A2-DDEFA892D493}" type="presOf" srcId="{B3A46A91-F5FE-41E8-BA15-5ED3649948A9}" destId="{409B96D2-2F7F-4D67-AFF3-34763C83DD5E}" srcOrd="0" destOrd="0" presId="urn:microsoft.com/office/officeart/2008/layout/VerticalCurvedList"/>
    <dgm:cxn modelId="{99C6815E-2184-48F0-A55F-C518C09BBF59}" srcId="{14F8FDDF-2B42-444B-B3B4-31744A631F1E}" destId="{B3A46A91-F5FE-41E8-BA15-5ED3649948A9}" srcOrd="2" destOrd="0" parTransId="{74F10BDA-9D36-4B91-A76C-88109358B3EA}" sibTransId="{9FE14133-3B20-4AED-ADA9-E49BCFCD45FA}"/>
    <dgm:cxn modelId="{BE60B9BA-E757-4452-A19F-C3BC991FBFF2}" type="presOf" srcId="{01FE1FEE-C265-4632-8851-9291BF0DF7E9}" destId="{E2E82D45-1F30-4783-9EB9-E3E5265096C7}" srcOrd="0" destOrd="0" presId="urn:microsoft.com/office/officeart/2008/layout/VerticalCurvedList"/>
    <dgm:cxn modelId="{A7AD6486-BB77-44B1-B843-170CB04311AC}" type="presOf" srcId="{14F8FDDF-2B42-444B-B3B4-31744A631F1E}" destId="{2BF67FFA-7FDE-4F85-B5F1-659F365DB15F}" srcOrd="0" destOrd="0" presId="urn:microsoft.com/office/officeart/2008/layout/VerticalCurvedList"/>
    <dgm:cxn modelId="{77FC44BF-AACD-4B31-9360-C7BF47B5D3C6}" type="presOf" srcId="{EA5FF01B-88DE-4658-95B0-43069060F68A}" destId="{178D6753-E46E-4612-9DC5-7E5E5330FF7D}" srcOrd="0" destOrd="0" presId="urn:microsoft.com/office/officeart/2008/layout/VerticalCurvedList"/>
    <dgm:cxn modelId="{F3731BBB-6BDA-4E24-BEF5-CBA3168B390A}" srcId="{14F8FDDF-2B42-444B-B3B4-31744A631F1E}" destId="{EA5FF01B-88DE-4658-95B0-43069060F68A}" srcOrd="0" destOrd="0" parTransId="{3AA2DF3C-7077-4C84-9235-CE26AFCF4187}" sibTransId="{214847E7-69EF-4D33-BD79-AF0B066DEAB0}"/>
    <dgm:cxn modelId="{44B3DE31-78B3-4648-99AB-3440026CCD30}" srcId="{14F8FDDF-2B42-444B-B3B4-31744A631F1E}" destId="{01FE1FEE-C265-4632-8851-9291BF0DF7E9}" srcOrd="1" destOrd="0" parTransId="{9F991F32-D4D8-4249-9E57-2CFDC826F8E5}" sibTransId="{E2438B8F-B3CE-4331-BBA4-E157D24C886B}"/>
    <dgm:cxn modelId="{E8FCFCBB-A478-4600-8866-ABADDA291FA9}" type="presParOf" srcId="{2BF67FFA-7FDE-4F85-B5F1-659F365DB15F}" destId="{2E7EF8A2-341B-4B00-B61B-21F826E47650}" srcOrd="0" destOrd="0" presId="urn:microsoft.com/office/officeart/2008/layout/VerticalCurvedList"/>
    <dgm:cxn modelId="{CCE0235D-F524-4FA7-8D53-FB15CF3C41ED}" type="presParOf" srcId="{2E7EF8A2-341B-4B00-B61B-21F826E47650}" destId="{8A01CE57-A2AE-40DC-BF20-E4BE299D1294}" srcOrd="0" destOrd="0" presId="urn:microsoft.com/office/officeart/2008/layout/VerticalCurvedList"/>
    <dgm:cxn modelId="{7B8A16B1-CFA4-41B1-96E8-50F0ECA19466}" type="presParOf" srcId="{8A01CE57-A2AE-40DC-BF20-E4BE299D1294}" destId="{964183BF-8452-41AA-836F-F7B5A9D14994}" srcOrd="0" destOrd="0" presId="urn:microsoft.com/office/officeart/2008/layout/VerticalCurvedList"/>
    <dgm:cxn modelId="{C9FC27E5-404F-4F84-8499-1087E2CB4E31}" type="presParOf" srcId="{8A01CE57-A2AE-40DC-BF20-E4BE299D1294}" destId="{3972A58A-D705-42CA-92EB-39A5D1C7573A}" srcOrd="1" destOrd="0" presId="urn:microsoft.com/office/officeart/2008/layout/VerticalCurvedList"/>
    <dgm:cxn modelId="{D2CA092F-D618-49FD-9A56-7DE852B62D9F}" type="presParOf" srcId="{8A01CE57-A2AE-40DC-BF20-E4BE299D1294}" destId="{77D40C13-4327-4CBE-9048-1646D36931B0}" srcOrd="2" destOrd="0" presId="urn:microsoft.com/office/officeart/2008/layout/VerticalCurvedList"/>
    <dgm:cxn modelId="{19E308FD-B55D-4D35-A9C5-495038F25522}" type="presParOf" srcId="{8A01CE57-A2AE-40DC-BF20-E4BE299D1294}" destId="{E8B5F603-243D-4D74-A64D-447246950647}" srcOrd="3" destOrd="0" presId="urn:microsoft.com/office/officeart/2008/layout/VerticalCurvedList"/>
    <dgm:cxn modelId="{BAAF57D3-6AA6-452D-877C-A9863DBB148D}" type="presParOf" srcId="{2E7EF8A2-341B-4B00-B61B-21F826E47650}" destId="{178D6753-E46E-4612-9DC5-7E5E5330FF7D}" srcOrd="1" destOrd="0" presId="urn:microsoft.com/office/officeart/2008/layout/VerticalCurvedList"/>
    <dgm:cxn modelId="{D9D269D2-DD31-43F7-BD48-DD02C0CA2999}" type="presParOf" srcId="{2E7EF8A2-341B-4B00-B61B-21F826E47650}" destId="{77241E95-FF9D-416C-B2AB-F240C0563C1B}" srcOrd="2" destOrd="0" presId="urn:microsoft.com/office/officeart/2008/layout/VerticalCurvedList"/>
    <dgm:cxn modelId="{824263D4-1D33-4F95-9482-E05E39F5E17B}" type="presParOf" srcId="{77241E95-FF9D-416C-B2AB-F240C0563C1B}" destId="{24A1229E-BDC3-41FF-8D2E-74A24C523D0E}" srcOrd="0" destOrd="0" presId="urn:microsoft.com/office/officeart/2008/layout/VerticalCurvedList"/>
    <dgm:cxn modelId="{C2EC825B-4C61-4CAB-871F-9BFE59453C04}" type="presParOf" srcId="{2E7EF8A2-341B-4B00-B61B-21F826E47650}" destId="{E2E82D45-1F30-4783-9EB9-E3E5265096C7}" srcOrd="3" destOrd="0" presId="urn:microsoft.com/office/officeart/2008/layout/VerticalCurvedList"/>
    <dgm:cxn modelId="{BD13ED27-C144-4036-9903-6EAA2A3E9C5D}" type="presParOf" srcId="{2E7EF8A2-341B-4B00-B61B-21F826E47650}" destId="{24845A26-5074-4435-B7D3-0FCAEDF635D8}" srcOrd="4" destOrd="0" presId="urn:microsoft.com/office/officeart/2008/layout/VerticalCurvedList"/>
    <dgm:cxn modelId="{43ECEC7D-92FB-4FC8-BAC1-38402FF9D0FC}" type="presParOf" srcId="{24845A26-5074-4435-B7D3-0FCAEDF635D8}" destId="{E0893F22-373E-4AA5-A5A2-393549238F8C}" srcOrd="0" destOrd="0" presId="urn:microsoft.com/office/officeart/2008/layout/VerticalCurvedList"/>
    <dgm:cxn modelId="{B495BE54-6A84-48DA-8095-4D1D66B94D08}" type="presParOf" srcId="{2E7EF8A2-341B-4B00-B61B-21F826E47650}" destId="{409B96D2-2F7F-4D67-AFF3-34763C83DD5E}" srcOrd="5" destOrd="0" presId="urn:microsoft.com/office/officeart/2008/layout/VerticalCurvedList"/>
    <dgm:cxn modelId="{399C9152-7A26-4927-934F-B5345642BE7C}" type="presParOf" srcId="{2E7EF8A2-341B-4B00-B61B-21F826E47650}" destId="{99D5CCDC-0E0E-455F-8C41-081462D5879E}" srcOrd="6" destOrd="0" presId="urn:microsoft.com/office/officeart/2008/layout/VerticalCurvedList"/>
    <dgm:cxn modelId="{39803579-F8E3-4F54-A489-2EBAEC4F911D}" type="presParOf" srcId="{99D5CCDC-0E0E-455F-8C41-081462D5879E}" destId="{12B68392-780B-4EB8-8992-F705CEDA806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9FE6DE-91F8-4842-8DB5-D6D6AD1BF082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49BF203-D5D2-4C59-AFB0-F32DA4230467}">
      <dgm:prSet phldrT="[Текст]" custT="1"/>
      <dgm:spPr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Отчета об исполнении консолидированного бюджета 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(ф. 0503317)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:endParaRPr lang="en-US" sz="2000" b="1" i="1" dirty="0" smtClean="0">
            <a:solidFill>
              <a:schemeClr val="tx1"/>
            </a:solidFill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80D7A1-DE13-432D-9930-2B6A46C18328}" type="parTrans" cxnId="{FEC5FD4D-ACD1-438A-AC4B-9B41A535128E}">
      <dgm:prSet/>
      <dgm:spPr/>
      <dgm:t>
        <a:bodyPr/>
        <a:lstStyle/>
        <a:p>
          <a:endParaRPr lang="ru-RU"/>
        </a:p>
      </dgm:t>
    </dgm:pt>
    <dgm:pt modelId="{619FD03B-FE1C-4126-BAF4-9A36E8520472}" type="sibTrans" cxnId="{FEC5FD4D-ACD1-438A-AC4B-9B41A535128E}">
      <dgm:prSet/>
      <dgm:spPr/>
      <dgm:t>
        <a:bodyPr/>
        <a:lstStyle/>
        <a:p>
          <a:endParaRPr lang="ru-RU"/>
        </a:p>
      </dgm:t>
    </dgm:pt>
    <dgm:pt modelId="{B9DCFB2C-C7EC-42E3-8A8B-F090262D7A23}">
      <dgm:prSet phldrT="[Текст]" custT="1"/>
      <dgm:spPr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Сведений об исполнении бюджета 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"/>
            </a:rPr>
            <a:t>(ф. 0503164)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,</a:t>
          </a:r>
          <a:endParaRPr lang="ru-RU" sz="20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C85777-31A3-4961-9D22-32888B647263}" type="parTrans" cxnId="{146D1704-5E75-45DD-9627-1203AE5F1F6A}">
      <dgm:prSet/>
      <dgm:spPr/>
      <dgm:t>
        <a:bodyPr/>
        <a:lstStyle/>
        <a:p>
          <a:endParaRPr lang="ru-RU"/>
        </a:p>
      </dgm:t>
    </dgm:pt>
    <dgm:pt modelId="{AFFB1EA4-3886-415C-A9E2-7CB5523F7E59}" type="sibTrans" cxnId="{146D1704-5E75-45DD-9627-1203AE5F1F6A}">
      <dgm:prSet/>
      <dgm:spPr/>
      <dgm:t>
        <a:bodyPr/>
        <a:lstStyle/>
        <a:p>
          <a:endParaRPr lang="ru-RU"/>
        </a:p>
      </dgm:t>
    </dgm:pt>
    <dgm:pt modelId="{317C9AB5-30A7-427E-9AF9-BAEBDF1A3230}">
      <dgm:prSet phldrT="[Текст]" custT="1"/>
      <dgm:spPr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Сведений об исполнении консолидированного бюджета 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3"/>
            </a:rPr>
            <a:t>(ф. 0503364)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. </a:t>
          </a:r>
          <a:endParaRPr lang="ru-RU" sz="20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C7DE68-C36A-44FE-8515-3BA6347E1976}" type="parTrans" cxnId="{AD3E3266-DB46-4451-9B01-7D70DAF54119}">
      <dgm:prSet/>
      <dgm:spPr/>
      <dgm:t>
        <a:bodyPr/>
        <a:lstStyle/>
        <a:p>
          <a:endParaRPr lang="ru-RU"/>
        </a:p>
      </dgm:t>
    </dgm:pt>
    <dgm:pt modelId="{2A289D1B-6827-426A-9C88-98A468F48897}" type="sibTrans" cxnId="{AD3E3266-DB46-4451-9B01-7D70DAF54119}">
      <dgm:prSet/>
      <dgm:spPr/>
      <dgm:t>
        <a:bodyPr/>
        <a:lstStyle/>
        <a:p>
          <a:endParaRPr lang="ru-RU"/>
        </a:p>
      </dgm:t>
    </dgm:pt>
    <dgm:pt modelId="{90442F00-9C0A-4CDD-99CC-9BEB00FED594}" type="pres">
      <dgm:prSet presAssocID="{0E9FE6DE-91F8-4842-8DB5-D6D6AD1BF08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FE5D9E-69FD-4FC9-ADF8-37526781DC95}" type="pres">
      <dgm:prSet presAssocID="{049BF203-D5D2-4C59-AFB0-F32DA4230467}" presName="parentLin" presStyleCnt="0"/>
      <dgm:spPr/>
    </dgm:pt>
    <dgm:pt modelId="{51E94A26-B69C-42F3-9858-2DD918AB347A}" type="pres">
      <dgm:prSet presAssocID="{049BF203-D5D2-4C59-AFB0-F32DA423046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C4FE09F-3CDD-47DD-B052-CDCE987CC129}" type="pres">
      <dgm:prSet presAssocID="{049BF203-D5D2-4C59-AFB0-F32DA4230467}" presName="parentText" presStyleLbl="node1" presStyleIdx="0" presStyleCnt="3" custScaleX="114217" custScaleY="76252" custLinFactNeighborX="73994" custLinFactNeighborY="-63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2A8A8-97F1-4630-B6D5-3802E3018C6F}" type="pres">
      <dgm:prSet presAssocID="{049BF203-D5D2-4C59-AFB0-F32DA4230467}" presName="negativeSpace" presStyleCnt="0"/>
      <dgm:spPr/>
    </dgm:pt>
    <dgm:pt modelId="{46EF504C-7192-4ACF-BB19-3626BBC94791}" type="pres">
      <dgm:prSet presAssocID="{049BF203-D5D2-4C59-AFB0-F32DA4230467}" presName="childText" presStyleLbl="conFgAcc1" presStyleIdx="0" presStyleCnt="3">
        <dgm:presLayoutVars>
          <dgm:bulletEnabled val="1"/>
        </dgm:presLayoutVars>
      </dgm:prSet>
      <dgm:spPr>
        <a:ln w="38100">
          <a:solidFill>
            <a:schemeClr val="accent4"/>
          </a:solidFill>
        </a:ln>
      </dgm:spPr>
      <dgm:t>
        <a:bodyPr/>
        <a:lstStyle/>
        <a:p>
          <a:endParaRPr lang="ru-RU"/>
        </a:p>
      </dgm:t>
    </dgm:pt>
    <dgm:pt modelId="{0680AD71-BD25-48BB-92C2-938D5E46B3CF}" type="pres">
      <dgm:prSet presAssocID="{619FD03B-FE1C-4126-BAF4-9A36E8520472}" presName="spaceBetweenRectangles" presStyleCnt="0"/>
      <dgm:spPr/>
    </dgm:pt>
    <dgm:pt modelId="{A4644DF2-D803-4653-9CFB-98C605461701}" type="pres">
      <dgm:prSet presAssocID="{B9DCFB2C-C7EC-42E3-8A8B-F090262D7A23}" presName="parentLin" presStyleCnt="0"/>
      <dgm:spPr/>
    </dgm:pt>
    <dgm:pt modelId="{6DAD5CE5-DBC4-42DB-A772-0BABD07B6942}" type="pres">
      <dgm:prSet presAssocID="{B9DCFB2C-C7EC-42E3-8A8B-F090262D7A2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E58F47A-B64D-4F8D-85C3-6074AD4B7B32}" type="pres">
      <dgm:prSet presAssocID="{B9DCFB2C-C7EC-42E3-8A8B-F090262D7A23}" presName="parentText" presStyleLbl="node1" presStyleIdx="1" presStyleCnt="3" custScaleX="115120" custScaleY="81852" custLinFactNeighborX="75941" custLinFactNeighborY="-4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3AC07-0856-49B3-8B5E-6E5DDE4D9F6B}" type="pres">
      <dgm:prSet presAssocID="{B9DCFB2C-C7EC-42E3-8A8B-F090262D7A23}" presName="negativeSpace" presStyleCnt="0"/>
      <dgm:spPr/>
    </dgm:pt>
    <dgm:pt modelId="{9E087B07-4FB3-4183-9773-6543CF077BA9}" type="pres">
      <dgm:prSet presAssocID="{B9DCFB2C-C7EC-42E3-8A8B-F090262D7A23}" presName="childText" presStyleLbl="conFgAcc1" presStyleIdx="1" presStyleCnt="3">
        <dgm:presLayoutVars>
          <dgm:bulletEnabled val="1"/>
        </dgm:presLayoutVars>
      </dgm:prSet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F4177A99-1F02-43F7-81F2-3F02D3C551CD}" type="pres">
      <dgm:prSet presAssocID="{AFFB1EA4-3886-415C-A9E2-7CB5523F7E59}" presName="spaceBetweenRectangles" presStyleCnt="0"/>
      <dgm:spPr/>
    </dgm:pt>
    <dgm:pt modelId="{1593BB37-84C6-4F70-ADB0-3FB1D1D078BF}" type="pres">
      <dgm:prSet presAssocID="{317C9AB5-30A7-427E-9AF9-BAEBDF1A3230}" presName="parentLin" presStyleCnt="0"/>
      <dgm:spPr/>
    </dgm:pt>
    <dgm:pt modelId="{DA47BD6C-28FA-49CE-9973-6BC311F3946D}" type="pres">
      <dgm:prSet presAssocID="{317C9AB5-30A7-427E-9AF9-BAEBDF1A323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92C3EB4-33DD-4579-8250-36E78B0481AA}" type="pres">
      <dgm:prSet presAssocID="{317C9AB5-30A7-427E-9AF9-BAEBDF1A3230}" presName="parentText" presStyleLbl="node1" presStyleIdx="2" presStyleCnt="3" custScaleX="114124" custScaleY="74898" custLinFactNeighborX="79845" custLinFactNeighborY="-52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4949B-E067-47AB-B66F-419C14036F02}" type="pres">
      <dgm:prSet presAssocID="{317C9AB5-30A7-427E-9AF9-BAEBDF1A3230}" presName="negativeSpace" presStyleCnt="0"/>
      <dgm:spPr/>
    </dgm:pt>
    <dgm:pt modelId="{32E2408E-4E3D-4F97-8BCB-F9005A6F06F0}" type="pres">
      <dgm:prSet presAssocID="{317C9AB5-30A7-427E-9AF9-BAEBDF1A3230}" presName="childText" presStyleLbl="conFgAcc1" presStyleIdx="2" presStyleCnt="3">
        <dgm:presLayoutVars>
          <dgm:bulletEnabled val="1"/>
        </dgm:presLayoutVars>
      </dgm:prSet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FEC5FD4D-ACD1-438A-AC4B-9B41A535128E}" srcId="{0E9FE6DE-91F8-4842-8DB5-D6D6AD1BF082}" destId="{049BF203-D5D2-4C59-AFB0-F32DA4230467}" srcOrd="0" destOrd="0" parTransId="{9C80D7A1-DE13-432D-9930-2B6A46C18328}" sibTransId="{619FD03B-FE1C-4126-BAF4-9A36E8520472}"/>
    <dgm:cxn modelId="{10A108C3-5373-4BB0-A5C0-AC3D9BD94953}" type="presOf" srcId="{049BF203-D5D2-4C59-AFB0-F32DA4230467}" destId="{51E94A26-B69C-42F3-9858-2DD918AB347A}" srcOrd="0" destOrd="0" presId="urn:microsoft.com/office/officeart/2005/8/layout/list1"/>
    <dgm:cxn modelId="{151255BD-8950-4E5B-8184-6B11F23268CF}" type="presOf" srcId="{317C9AB5-30A7-427E-9AF9-BAEBDF1A3230}" destId="{DA47BD6C-28FA-49CE-9973-6BC311F3946D}" srcOrd="0" destOrd="0" presId="urn:microsoft.com/office/officeart/2005/8/layout/list1"/>
    <dgm:cxn modelId="{52E61B13-25CD-4CD7-BBC6-6BBCD29042D9}" type="presOf" srcId="{B9DCFB2C-C7EC-42E3-8A8B-F090262D7A23}" destId="{7E58F47A-B64D-4F8D-85C3-6074AD4B7B32}" srcOrd="1" destOrd="0" presId="urn:microsoft.com/office/officeart/2005/8/layout/list1"/>
    <dgm:cxn modelId="{4272514E-6094-462D-88F9-8A84C1398634}" type="presOf" srcId="{B9DCFB2C-C7EC-42E3-8A8B-F090262D7A23}" destId="{6DAD5CE5-DBC4-42DB-A772-0BABD07B6942}" srcOrd="0" destOrd="0" presId="urn:microsoft.com/office/officeart/2005/8/layout/list1"/>
    <dgm:cxn modelId="{B5BE2CC0-8DBA-419A-B784-F3E7106BA5F6}" type="presOf" srcId="{0E9FE6DE-91F8-4842-8DB5-D6D6AD1BF082}" destId="{90442F00-9C0A-4CDD-99CC-9BEB00FED594}" srcOrd="0" destOrd="0" presId="urn:microsoft.com/office/officeart/2005/8/layout/list1"/>
    <dgm:cxn modelId="{146D1704-5E75-45DD-9627-1203AE5F1F6A}" srcId="{0E9FE6DE-91F8-4842-8DB5-D6D6AD1BF082}" destId="{B9DCFB2C-C7EC-42E3-8A8B-F090262D7A23}" srcOrd="1" destOrd="0" parTransId="{4CC85777-31A3-4961-9D22-32888B647263}" sibTransId="{AFFB1EA4-3886-415C-A9E2-7CB5523F7E59}"/>
    <dgm:cxn modelId="{250CB677-545C-4A18-BD99-3C532F1ED5E1}" type="presOf" srcId="{317C9AB5-30A7-427E-9AF9-BAEBDF1A3230}" destId="{792C3EB4-33DD-4579-8250-36E78B0481AA}" srcOrd="1" destOrd="0" presId="urn:microsoft.com/office/officeart/2005/8/layout/list1"/>
    <dgm:cxn modelId="{AD3E3266-DB46-4451-9B01-7D70DAF54119}" srcId="{0E9FE6DE-91F8-4842-8DB5-D6D6AD1BF082}" destId="{317C9AB5-30A7-427E-9AF9-BAEBDF1A3230}" srcOrd="2" destOrd="0" parTransId="{8DC7DE68-C36A-44FE-8515-3BA6347E1976}" sibTransId="{2A289D1B-6827-426A-9C88-98A468F48897}"/>
    <dgm:cxn modelId="{5658D69D-597D-4621-B30C-322BC254D00A}" type="presOf" srcId="{049BF203-D5D2-4C59-AFB0-F32DA4230467}" destId="{6C4FE09F-3CDD-47DD-B052-CDCE987CC129}" srcOrd="1" destOrd="0" presId="urn:microsoft.com/office/officeart/2005/8/layout/list1"/>
    <dgm:cxn modelId="{EEC456C2-4150-4E96-9C4A-7982890058CC}" type="presParOf" srcId="{90442F00-9C0A-4CDD-99CC-9BEB00FED594}" destId="{26FE5D9E-69FD-4FC9-ADF8-37526781DC95}" srcOrd="0" destOrd="0" presId="urn:microsoft.com/office/officeart/2005/8/layout/list1"/>
    <dgm:cxn modelId="{FA5CACF1-3932-464F-8DB1-46DFDC613E40}" type="presParOf" srcId="{26FE5D9E-69FD-4FC9-ADF8-37526781DC95}" destId="{51E94A26-B69C-42F3-9858-2DD918AB347A}" srcOrd="0" destOrd="0" presId="urn:microsoft.com/office/officeart/2005/8/layout/list1"/>
    <dgm:cxn modelId="{CF194FF3-2240-4C41-92EE-D32B3B8326C5}" type="presParOf" srcId="{26FE5D9E-69FD-4FC9-ADF8-37526781DC95}" destId="{6C4FE09F-3CDD-47DD-B052-CDCE987CC129}" srcOrd="1" destOrd="0" presId="urn:microsoft.com/office/officeart/2005/8/layout/list1"/>
    <dgm:cxn modelId="{4ABB9243-B067-40E9-ADA6-087CA27F6001}" type="presParOf" srcId="{90442F00-9C0A-4CDD-99CC-9BEB00FED594}" destId="{97D2A8A8-97F1-4630-B6D5-3802E3018C6F}" srcOrd="1" destOrd="0" presId="urn:microsoft.com/office/officeart/2005/8/layout/list1"/>
    <dgm:cxn modelId="{43A27EA6-2A70-43AD-8C2D-5DDA23EAB772}" type="presParOf" srcId="{90442F00-9C0A-4CDD-99CC-9BEB00FED594}" destId="{46EF504C-7192-4ACF-BB19-3626BBC94791}" srcOrd="2" destOrd="0" presId="urn:microsoft.com/office/officeart/2005/8/layout/list1"/>
    <dgm:cxn modelId="{25A4BD27-442F-4818-B4AC-88E9F48F4EF8}" type="presParOf" srcId="{90442F00-9C0A-4CDD-99CC-9BEB00FED594}" destId="{0680AD71-BD25-48BB-92C2-938D5E46B3CF}" srcOrd="3" destOrd="0" presId="urn:microsoft.com/office/officeart/2005/8/layout/list1"/>
    <dgm:cxn modelId="{EB45999D-C198-4AB8-A23D-BEBB0F04A304}" type="presParOf" srcId="{90442F00-9C0A-4CDD-99CC-9BEB00FED594}" destId="{A4644DF2-D803-4653-9CFB-98C605461701}" srcOrd="4" destOrd="0" presId="urn:microsoft.com/office/officeart/2005/8/layout/list1"/>
    <dgm:cxn modelId="{1D484DC1-F196-4901-A238-372527579F00}" type="presParOf" srcId="{A4644DF2-D803-4653-9CFB-98C605461701}" destId="{6DAD5CE5-DBC4-42DB-A772-0BABD07B6942}" srcOrd="0" destOrd="0" presId="urn:microsoft.com/office/officeart/2005/8/layout/list1"/>
    <dgm:cxn modelId="{D7BE9189-584C-4242-A2C3-154D0CD6DE91}" type="presParOf" srcId="{A4644DF2-D803-4653-9CFB-98C605461701}" destId="{7E58F47A-B64D-4F8D-85C3-6074AD4B7B32}" srcOrd="1" destOrd="0" presId="urn:microsoft.com/office/officeart/2005/8/layout/list1"/>
    <dgm:cxn modelId="{DEEA6230-6BE2-421D-910F-8DD331A5BBD9}" type="presParOf" srcId="{90442F00-9C0A-4CDD-99CC-9BEB00FED594}" destId="{92E3AC07-0856-49B3-8B5E-6E5DDE4D9F6B}" srcOrd="5" destOrd="0" presId="urn:microsoft.com/office/officeart/2005/8/layout/list1"/>
    <dgm:cxn modelId="{604D68D3-F34A-407B-BA56-827D1F7C6A32}" type="presParOf" srcId="{90442F00-9C0A-4CDD-99CC-9BEB00FED594}" destId="{9E087B07-4FB3-4183-9773-6543CF077BA9}" srcOrd="6" destOrd="0" presId="urn:microsoft.com/office/officeart/2005/8/layout/list1"/>
    <dgm:cxn modelId="{D3EFD547-491F-4BF8-8C56-C25EC3FBD2B3}" type="presParOf" srcId="{90442F00-9C0A-4CDD-99CC-9BEB00FED594}" destId="{F4177A99-1F02-43F7-81F2-3F02D3C551CD}" srcOrd="7" destOrd="0" presId="urn:microsoft.com/office/officeart/2005/8/layout/list1"/>
    <dgm:cxn modelId="{499CE207-44B6-4408-B339-B27913322AB7}" type="presParOf" srcId="{90442F00-9C0A-4CDD-99CC-9BEB00FED594}" destId="{1593BB37-84C6-4F70-ADB0-3FB1D1D078BF}" srcOrd="8" destOrd="0" presId="urn:microsoft.com/office/officeart/2005/8/layout/list1"/>
    <dgm:cxn modelId="{735B9F1B-76CC-4C77-ADF6-2DEC20674B39}" type="presParOf" srcId="{1593BB37-84C6-4F70-ADB0-3FB1D1D078BF}" destId="{DA47BD6C-28FA-49CE-9973-6BC311F3946D}" srcOrd="0" destOrd="0" presId="urn:microsoft.com/office/officeart/2005/8/layout/list1"/>
    <dgm:cxn modelId="{E5A65E15-1D41-486E-BB3E-D8A23D214169}" type="presParOf" srcId="{1593BB37-84C6-4F70-ADB0-3FB1D1D078BF}" destId="{792C3EB4-33DD-4579-8250-36E78B0481AA}" srcOrd="1" destOrd="0" presId="urn:microsoft.com/office/officeart/2005/8/layout/list1"/>
    <dgm:cxn modelId="{F5714BDF-6B92-483E-9FC1-57AEF7F07EE5}" type="presParOf" srcId="{90442F00-9C0A-4CDD-99CC-9BEB00FED594}" destId="{B9F4949B-E067-47AB-B66F-419C14036F02}" srcOrd="9" destOrd="0" presId="urn:microsoft.com/office/officeart/2005/8/layout/list1"/>
    <dgm:cxn modelId="{DDD302E2-A855-402A-A600-988127417C48}" type="presParOf" srcId="{90442F00-9C0A-4CDD-99CC-9BEB00FED594}" destId="{32E2408E-4E3D-4F97-8BCB-F9005A6F06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9FE6DE-91F8-4842-8DB5-D6D6AD1BF082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49BF203-D5D2-4C59-AFB0-F32DA4230467}">
      <dgm:prSet phldrT="[Текст]" custT="1"/>
      <dgm:spPr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Сведения об исполнении мероприятий в рамках субсидий на иные цели и на цели осуществления капитальных вложений 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(ф. 0503766)</a:t>
          </a:r>
          <a:endParaRPr lang="en-US" sz="2000" b="1" i="1" dirty="0" smtClean="0">
            <a:solidFill>
              <a:schemeClr val="tx1"/>
            </a:solidFill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80D7A1-DE13-432D-9930-2B6A46C18328}" type="parTrans" cxnId="{FEC5FD4D-ACD1-438A-AC4B-9B41A535128E}">
      <dgm:prSet/>
      <dgm:spPr/>
      <dgm:t>
        <a:bodyPr/>
        <a:lstStyle/>
        <a:p>
          <a:endParaRPr lang="ru-RU"/>
        </a:p>
      </dgm:t>
    </dgm:pt>
    <dgm:pt modelId="{619FD03B-FE1C-4126-BAF4-9A36E8520472}" type="sibTrans" cxnId="{FEC5FD4D-ACD1-438A-AC4B-9B41A535128E}">
      <dgm:prSet/>
      <dgm:spPr/>
      <dgm:t>
        <a:bodyPr/>
        <a:lstStyle/>
        <a:p>
          <a:endParaRPr lang="ru-RU"/>
        </a:p>
      </dgm:t>
    </dgm:pt>
    <dgm:pt modelId="{B9DCFB2C-C7EC-42E3-8A8B-F090262D7A23}">
      <dgm:prSet phldrT="[Текст]" custT="1"/>
      <dgm:spPr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Сведения о целевых иностранных кредитах </a:t>
          </a:r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"/>
            </a:rPr>
            <a:t>(ф. 0503767)</a:t>
          </a:r>
          <a:endParaRPr lang="ru-RU" sz="20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C85777-31A3-4961-9D22-32888B647263}" type="parTrans" cxnId="{146D1704-5E75-45DD-9627-1203AE5F1F6A}">
      <dgm:prSet/>
      <dgm:spPr/>
      <dgm:t>
        <a:bodyPr/>
        <a:lstStyle/>
        <a:p>
          <a:endParaRPr lang="ru-RU"/>
        </a:p>
      </dgm:t>
    </dgm:pt>
    <dgm:pt modelId="{AFFB1EA4-3886-415C-A9E2-7CB5523F7E59}" type="sibTrans" cxnId="{146D1704-5E75-45DD-9627-1203AE5F1F6A}">
      <dgm:prSet/>
      <dgm:spPr/>
      <dgm:t>
        <a:bodyPr/>
        <a:lstStyle/>
        <a:p>
          <a:endParaRPr lang="ru-RU"/>
        </a:p>
      </dgm:t>
    </dgm:pt>
    <dgm:pt modelId="{90442F00-9C0A-4CDD-99CC-9BEB00FED594}" type="pres">
      <dgm:prSet presAssocID="{0E9FE6DE-91F8-4842-8DB5-D6D6AD1BF08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FE5D9E-69FD-4FC9-ADF8-37526781DC95}" type="pres">
      <dgm:prSet presAssocID="{049BF203-D5D2-4C59-AFB0-F32DA4230467}" presName="parentLin" presStyleCnt="0"/>
      <dgm:spPr/>
    </dgm:pt>
    <dgm:pt modelId="{51E94A26-B69C-42F3-9858-2DD918AB347A}" type="pres">
      <dgm:prSet presAssocID="{049BF203-D5D2-4C59-AFB0-F32DA4230467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4FE09F-3CDD-47DD-B052-CDCE987CC129}" type="pres">
      <dgm:prSet presAssocID="{049BF203-D5D2-4C59-AFB0-F32DA4230467}" presName="parentText" presStyleLbl="node1" presStyleIdx="0" presStyleCnt="2" custScaleX="129253" custScaleY="762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2A8A8-97F1-4630-B6D5-3802E3018C6F}" type="pres">
      <dgm:prSet presAssocID="{049BF203-D5D2-4C59-AFB0-F32DA4230467}" presName="negativeSpace" presStyleCnt="0"/>
      <dgm:spPr/>
    </dgm:pt>
    <dgm:pt modelId="{46EF504C-7192-4ACF-BB19-3626BBC94791}" type="pres">
      <dgm:prSet presAssocID="{049BF203-D5D2-4C59-AFB0-F32DA4230467}" presName="childText" presStyleLbl="conFgAcc1" presStyleIdx="0" presStyleCnt="2">
        <dgm:presLayoutVars>
          <dgm:bulletEnabled val="1"/>
        </dgm:presLayoutVars>
      </dgm:prSet>
      <dgm:spPr>
        <a:ln w="38100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0680AD71-BD25-48BB-92C2-938D5E46B3CF}" type="pres">
      <dgm:prSet presAssocID="{619FD03B-FE1C-4126-BAF4-9A36E8520472}" presName="spaceBetweenRectangles" presStyleCnt="0"/>
      <dgm:spPr/>
    </dgm:pt>
    <dgm:pt modelId="{A4644DF2-D803-4653-9CFB-98C605461701}" type="pres">
      <dgm:prSet presAssocID="{B9DCFB2C-C7EC-42E3-8A8B-F090262D7A23}" presName="parentLin" presStyleCnt="0"/>
      <dgm:spPr/>
    </dgm:pt>
    <dgm:pt modelId="{6DAD5CE5-DBC4-42DB-A772-0BABD07B6942}" type="pres">
      <dgm:prSet presAssocID="{B9DCFB2C-C7EC-42E3-8A8B-F090262D7A23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E58F47A-B64D-4F8D-85C3-6074AD4B7B32}" type="pres">
      <dgm:prSet presAssocID="{B9DCFB2C-C7EC-42E3-8A8B-F090262D7A23}" presName="parentText" presStyleLbl="node1" presStyleIdx="1" presStyleCnt="2" custScaleX="115120" custScaleY="81852" custLinFactNeighborX="75941" custLinFactNeighborY="-4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3AC07-0856-49B3-8B5E-6E5DDE4D9F6B}" type="pres">
      <dgm:prSet presAssocID="{B9DCFB2C-C7EC-42E3-8A8B-F090262D7A23}" presName="negativeSpace" presStyleCnt="0"/>
      <dgm:spPr/>
    </dgm:pt>
    <dgm:pt modelId="{9E087B07-4FB3-4183-9773-6543CF077BA9}" type="pres">
      <dgm:prSet presAssocID="{B9DCFB2C-C7EC-42E3-8A8B-F090262D7A23}" presName="childText" presStyleLbl="conFgAcc1" presStyleIdx="1" presStyleCnt="2">
        <dgm:presLayoutVars>
          <dgm:bulletEnabled val="1"/>
        </dgm:presLayoutVars>
      </dgm:prSet>
      <dgm:spPr>
        <a:ln w="38100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FEC5FD4D-ACD1-438A-AC4B-9B41A535128E}" srcId="{0E9FE6DE-91F8-4842-8DB5-D6D6AD1BF082}" destId="{049BF203-D5D2-4C59-AFB0-F32DA4230467}" srcOrd="0" destOrd="0" parTransId="{9C80D7A1-DE13-432D-9930-2B6A46C18328}" sibTransId="{619FD03B-FE1C-4126-BAF4-9A36E8520472}"/>
    <dgm:cxn modelId="{1F17A4C0-5E77-4A34-B9E4-90DF083B3002}" type="presOf" srcId="{049BF203-D5D2-4C59-AFB0-F32DA4230467}" destId="{6C4FE09F-3CDD-47DD-B052-CDCE987CC129}" srcOrd="1" destOrd="0" presId="urn:microsoft.com/office/officeart/2005/8/layout/list1"/>
    <dgm:cxn modelId="{01036100-E662-46D1-9A3E-D7D4C934357A}" type="presOf" srcId="{B9DCFB2C-C7EC-42E3-8A8B-F090262D7A23}" destId="{6DAD5CE5-DBC4-42DB-A772-0BABD07B6942}" srcOrd="0" destOrd="0" presId="urn:microsoft.com/office/officeart/2005/8/layout/list1"/>
    <dgm:cxn modelId="{87219487-31FE-42A2-A423-8B71BC6F4E2C}" type="presOf" srcId="{B9DCFB2C-C7EC-42E3-8A8B-F090262D7A23}" destId="{7E58F47A-B64D-4F8D-85C3-6074AD4B7B32}" srcOrd="1" destOrd="0" presId="urn:microsoft.com/office/officeart/2005/8/layout/list1"/>
    <dgm:cxn modelId="{E8DA8912-96D1-45C1-84F1-6AC6850CC3E8}" type="presOf" srcId="{049BF203-D5D2-4C59-AFB0-F32DA4230467}" destId="{51E94A26-B69C-42F3-9858-2DD918AB347A}" srcOrd="0" destOrd="0" presId="urn:microsoft.com/office/officeart/2005/8/layout/list1"/>
    <dgm:cxn modelId="{4B8A9E48-0512-44D1-B8E1-63C7530DFB06}" type="presOf" srcId="{0E9FE6DE-91F8-4842-8DB5-D6D6AD1BF082}" destId="{90442F00-9C0A-4CDD-99CC-9BEB00FED594}" srcOrd="0" destOrd="0" presId="urn:microsoft.com/office/officeart/2005/8/layout/list1"/>
    <dgm:cxn modelId="{146D1704-5E75-45DD-9627-1203AE5F1F6A}" srcId="{0E9FE6DE-91F8-4842-8DB5-D6D6AD1BF082}" destId="{B9DCFB2C-C7EC-42E3-8A8B-F090262D7A23}" srcOrd="1" destOrd="0" parTransId="{4CC85777-31A3-4961-9D22-32888B647263}" sibTransId="{AFFB1EA4-3886-415C-A9E2-7CB5523F7E59}"/>
    <dgm:cxn modelId="{CE3830F2-6818-4C44-A7C6-9528458A5019}" type="presParOf" srcId="{90442F00-9C0A-4CDD-99CC-9BEB00FED594}" destId="{26FE5D9E-69FD-4FC9-ADF8-37526781DC95}" srcOrd="0" destOrd="0" presId="urn:microsoft.com/office/officeart/2005/8/layout/list1"/>
    <dgm:cxn modelId="{DBB69CD8-9F25-4CDC-9552-A3F310A4F0F5}" type="presParOf" srcId="{26FE5D9E-69FD-4FC9-ADF8-37526781DC95}" destId="{51E94A26-B69C-42F3-9858-2DD918AB347A}" srcOrd="0" destOrd="0" presId="urn:microsoft.com/office/officeart/2005/8/layout/list1"/>
    <dgm:cxn modelId="{33E18A67-463D-4345-A576-E2BC32E9BB8D}" type="presParOf" srcId="{26FE5D9E-69FD-4FC9-ADF8-37526781DC95}" destId="{6C4FE09F-3CDD-47DD-B052-CDCE987CC129}" srcOrd="1" destOrd="0" presId="urn:microsoft.com/office/officeart/2005/8/layout/list1"/>
    <dgm:cxn modelId="{C59E6556-EA9A-4D13-904D-0C1E377D1ED7}" type="presParOf" srcId="{90442F00-9C0A-4CDD-99CC-9BEB00FED594}" destId="{97D2A8A8-97F1-4630-B6D5-3802E3018C6F}" srcOrd="1" destOrd="0" presId="urn:microsoft.com/office/officeart/2005/8/layout/list1"/>
    <dgm:cxn modelId="{96A4A4C3-3E48-4B9F-97C0-F1FFC674FC91}" type="presParOf" srcId="{90442F00-9C0A-4CDD-99CC-9BEB00FED594}" destId="{46EF504C-7192-4ACF-BB19-3626BBC94791}" srcOrd="2" destOrd="0" presId="urn:microsoft.com/office/officeart/2005/8/layout/list1"/>
    <dgm:cxn modelId="{90AC4879-0327-43E7-9FAB-68472DDBB85F}" type="presParOf" srcId="{90442F00-9C0A-4CDD-99CC-9BEB00FED594}" destId="{0680AD71-BD25-48BB-92C2-938D5E46B3CF}" srcOrd="3" destOrd="0" presId="urn:microsoft.com/office/officeart/2005/8/layout/list1"/>
    <dgm:cxn modelId="{D987A5A4-C0FD-4EC8-A7A8-5A66F9B86E39}" type="presParOf" srcId="{90442F00-9C0A-4CDD-99CC-9BEB00FED594}" destId="{A4644DF2-D803-4653-9CFB-98C605461701}" srcOrd="4" destOrd="0" presId="urn:microsoft.com/office/officeart/2005/8/layout/list1"/>
    <dgm:cxn modelId="{C98453A5-2288-44C8-8648-69760221BEE2}" type="presParOf" srcId="{A4644DF2-D803-4653-9CFB-98C605461701}" destId="{6DAD5CE5-DBC4-42DB-A772-0BABD07B6942}" srcOrd="0" destOrd="0" presId="urn:microsoft.com/office/officeart/2005/8/layout/list1"/>
    <dgm:cxn modelId="{FA222308-55A7-4176-8244-864048E14F32}" type="presParOf" srcId="{A4644DF2-D803-4653-9CFB-98C605461701}" destId="{7E58F47A-B64D-4F8D-85C3-6074AD4B7B32}" srcOrd="1" destOrd="0" presId="urn:microsoft.com/office/officeart/2005/8/layout/list1"/>
    <dgm:cxn modelId="{8FA7CB96-A2BD-4E0E-90A4-50086951FB0B}" type="presParOf" srcId="{90442F00-9C0A-4CDD-99CC-9BEB00FED594}" destId="{92E3AC07-0856-49B3-8B5E-6E5DDE4D9F6B}" srcOrd="5" destOrd="0" presId="urn:microsoft.com/office/officeart/2005/8/layout/list1"/>
    <dgm:cxn modelId="{BECAD9FE-EB33-4950-A7E5-790AB7823782}" type="presParOf" srcId="{90442F00-9C0A-4CDD-99CC-9BEB00FED594}" destId="{9E087B07-4FB3-4183-9773-6543CF077BA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F504C-7192-4ACF-BB19-3626BBC94791}">
      <dsp:nvSpPr>
        <dsp:cNvPr id="0" name=""/>
        <dsp:cNvSpPr/>
      </dsp:nvSpPr>
      <dsp:spPr>
        <a:xfrm>
          <a:off x="0" y="544539"/>
          <a:ext cx="11017026" cy="7420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FE09F-3CDD-47DD-B052-CDCE987CC129}">
      <dsp:nvSpPr>
        <dsp:cNvPr id="0" name=""/>
        <dsp:cNvSpPr/>
      </dsp:nvSpPr>
      <dsp:spPr>
        <a:xfrm>
          <a:off x="676748" y="10753"/>
          <a:ext cx="10260862" cy="1007615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92" tIns="0" rIns="29149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мониторинга (анализа) исполнения бюджета по доходам, расходам и источникам финансирования дефицита бюджета, а также анализа причин неисполнения бюджета;</a:t>
          </a:r>
          <a:endParaRPr lang="en-US" sz="2000" kern="1200" dirty="0" smtClean="0">
            <a:solidFill>
              <a:schemeClr val="tx1"/>
            </a:solidFill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5936" y="59941"/>
        <a:ext cx="10162486" cy="909239"/>
      </dsp:txXfrm>
    </dsp:sp>
    <dsp:sp modelId="{9E087B07-4FB3-4183-9773-6543CF077BA9}">
      <dsp:nvSpPr>
        <dsp:cNvPr id="0" name=""/>
        <dsp:cNvSpPr/>
      </dsp:nvSpPr>
      <dsp:spPr>
        <a:xfrm>
          <a:off x="0" y="1686981"/>
          <a:ext cx="11017026" cy="6768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8F47A-B64D-4F8D-85C3-6074AD4B7B32}">
      <dsp:nvSpPr>
        <dsp:cNvPr id="0" name=""/>
        <dsp:cNvSpPr/>
      </dsp:nvSpPr>
      <dsp:spPr>
        <a:xfrm>
          <a:off x="70228" y="1171168"/>
          <a:ext cx="10376926" cy="1035356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92" tIns="0" rIns="29149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мониторинга (анализа) результатов выполнения плана финансово-хозяйственной деятельности государственного (муниципального) бюджетного, автономного учреждения и результатов выполнения государственного (муниципального) задания;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770" y="1221710"/>
        <a:ext cx="10275842" cy="934272"/>
      </dsp:txXfrm>
    </dsp:sp>
    <dsp:sp modelId="{32E2408E-4E3D-4F97-8BCB-F9005A6F06F0}">
      <dsp:nvSpPr>
        <dsp:cNvPr id="0" name=""/>
        <dsp:cNvSpPr/>
      </dsp:nvSpPr>
      <dsp:spPr>
        <a:xfrm>
          <a:off x="0" y="2867581"/>
          <a:ext cx="11017026" cy="5800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3F40A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2C3EB4-33DD-4579-8250-36E78B0481AA}">
      <dsp:nvSpPr>
        <dsp:cNvPr id="0" name=""/>
        <dsp:cNvSpPr/>
      </dsp:nvSpPr>
      <dsp:spPr>
        <a:xfrm>
          <a:off x="664161" y="2340683"/>
          <a:ext cx="10309833" cy="727341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92" tIns="0" rIns="29149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контроля за соблюдением бюджетного законодательства Российской Федерации.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9667" y="2376189"/>
        <a:ext cx="10238821" cy="6563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2A58A-D705-42CA-92EB-39A5D1C7573A}">
      <dsp:nvSpPr>
        <dsp:cNvPr id="0" name=""/>
        <dsp:cNvSpPr/>
      </dsp:nvSpPr>
      <dsp:spPr>
        <a:xfrm>
          <a:off x="-4308192" y="-669663"/>
          <a:ext cx="5201321" cy="5201321"/>
        </a:xfrm>
        <a:prstGeom prst="blockArc">
          <a:avLst>
            <a:gd name="adj1" fmla="val 18900000"/>
            <a:gd name="adj2" fmla="val 2700000"/>
            <a:gd name="adj3" fmla="val 415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D6753-E46E-4612-9DC5-7E5E5330FF7D}">
      <dsp:nvSpPr>
        <dsp:cNvPr id="0" name=""/>
        <dsp:cNvSpPr/>
      </dsp:nvSpPr>
      <dsp:spPr>
        <a:xfrm>
          <a:off x="574121" y="120586"/>
          <a:ext cx="9463979" cy="1217563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3092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Отчете об исполнении бюджета</a:t>
          </a:r>
          <a:r>
            <a:rPr lang="ru-RU" sz="1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</a:t>
          </a: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(ф. 0503127);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4121" y="120586"/>
        <a:ext cx="9463979" cy="1217563"/>
      </dsp:txXfrm>
    </dsp:sp>
    <dsp:sp modelId="{24A1229E-BDC3-41FF-8D2E-74A24C523D0E}">
      <dsp:nvSpPr>
        <dsp:cNvPr id="0" name=""/>
        <dsp:cNvSpPr/>
      </dsp:nvSpPr>
      <dsp:spPr>
        <a:xfrm>
          <a:off x="0" y="163618"/>
          <a:ext cx="1124294" cy="11099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E82D45-1F30-4783-9EB9-E3E5265096C7}">
      <dsp:nvSpPr>
        <dsp:cNvPr id="0" name=""/>
        <dsp:cNvSpPr/>
      </dsp:nvSpPr>
      <dsp:spPr>
        <a:xfrm>
          <a:off x="854863" y="1544778"/>
          <a:ext cx="9183212" cy="901536"/>
        </a:xfrm>
        <a:prstGeom prst="rect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3092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Отчете о бюджетных обязательствах (ф. 0503128);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4863" y="1544778"/>
        <a:ext cx="9183212" cy="901536"/>
      </dsp:txXfrm>
    </dsp:sp>
    <dsp:sp modelId="{E0893F22-373E-4AA5-A5A2-393549238F8C}">
      <dsp:nvSpPr>
        <dsp:cNvPr id="0" name=""/>
        <dsp:cNvSpPr/>
      </dsp:nvSpPr>
      <dsp:spPr>
        <a:xfrm>
          <a:off x="263342" y="1411506"/>
          <a:ext cx="1203223" cy="11250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B96D2-2F7F-4D67-AFF3-34763C83DD5E}">
      <dsp:nvSpPr>
        <dsp:cNvPr id="0" name=""/>
        <dsp:cNvSpPr/>
      </dsp:nvSpPr>
      <dsp:spPr>
        <a:xfrm>
          <a:off x="574121" y="2777519"/>
          <a:ext cx="9463979" cy="882334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3092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отдельных приложениях Пояснительной записки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(ф. 0503160).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4121" y="2777519"/>
        <a:ext cx="9463979" cy="882334"/>
      </dsp:txXfrm>
    </dsp:sp>
    <dsp:sp modelId="{12B68392-780B-4EB8-8992-F705CEDA806C}">
      <dsp:nvSpPr>
        <dsp:cNvPr id="0" name=""/>
        <dsp:cNvSpPr/>
      </dsp:nvSpPr>
      <dsp:spPr>
        <a:xfrm>
          <a:off x="-5602" y="2702426"/>
          <a:ext cx="1201090" cy="1075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2A58A-D705-42CA-92EB-39A5D1C7573A}">
      <dsp:nvSpPr>
        <dsp:cNvPr id="0" name=""/>
        <dsp:cNvSpPr/>
      </dsp:nvSpPr>
      <dsp:spPr>
        <a:xfrm>
          <a:off x="-4461494" y="-693329"/>
          <a:ext cx="5386251" cy="5386251"/>
        </a:xfrm>
        <a:prstGeom prst="blockArc">
          <a:avLst>
            <a:gd name="adj1" fmla="val 18900000"/>
            <a:gd name="adj2" fmla="val 2700000"/>
            <a:gd name="adj3" fmla="val 401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D6753-E46E-4612-9DC5-7E5E5330FF7D}">
      <dsp:nvSpPr>
        <dsp:cNvPr id="0" name=""/>
        <dsp:cNvSpPr/>
      </dsp:nvSpPr>
      <dsp:spPr>
        <a:xfrm>
          <a:off x="595398" y="243699"/>
          <a:ext cx="9427742" cy="102331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4935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Отчете об исполнении бюджета (ф. 0503117);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398" y="243699"/>
        <a:ext cx="9427742" cy="1023311"/>
      </dsp:txXfrm>
    </dsp:sp>
    <dsp:sp modelId="{24A1229E-BDC3-41FF-8D2E-74A24C523D0E}">
      <dsp:nvSpPr>
        <dsp:cNvPr id="0" name=""/>
        <dsp:cNvSpPr/>
      </dsp:nvSpPr>
      <dsp:spPr>
        <a:xfrm>
          <a:off x="0" y="169447"/>
          <a:ext cx="1164351" cy="11495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E82D45-1F30-4783-9EB9-E3E5265096C7}">
      <dsp:nvSpPr>
        <dsp:cNvPr id="0" name=""/>
        <dsp:cNvSpPr/>
      </dsp:nvSpPr>
      <dsp:spPr>
        <a:xfrm>
          <a:off x="886169" y="1599816"/>
          <a:ext cx="9136971" cy="933656"/>
        </a:xfrm>
        <a:prstGeom prst="rect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4935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Отчете о бюджетных обязательствах (ф. 0503128);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86169" y="1599816"/>
        <a:ext cx="9136971" cy="933656"/>
      </dsp:txXfrm>
    </dsp:sp>
    <dsp:sp modelId="{E0893F22-373E-4AA5-A5A2-393549238F8C}">
      <dsp:nvSpPr>
        <dsp:cNvPr id="0" name=""/>
        <dsp:cNvSpPr/>
      </dsp:nvSpPr>
      <dsp:spPr>
        <a:xfrm>
          <a:off x="272724" y="1461795"/>
          <a:ext cx="1246092" cy="11651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B96D2-2F7F-4D67-AFF3-34763C83DD5E}">
      <dsp:nvSpPr>
        <dsp:cNvPr id="0" name=""/>
        <dsp:cNvSpPr/>
      </dsp:nvSpPr>
      <dsp:spPr>
        <a:xfrm>
          <a:off x="595398" y="2876478"/>
          <a:ext cx="9427742" cy="91377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4935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отдельных приложениях пояснительной записки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(ф. 0503160).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398" y="2876478"/>
        <a:ext cx="9427742" cy="913770"/>
      </dsp:txXfrm>
    </dsp:sp>
    <dsp:sp modelId="{12B68392-780B-4EB8-8992-F705CEDA806C}">
      <dsp:nvSpPr>
        <dsp:cNvPr id="0" name=""/>
        <dsp:cNvSpPr/>
      </dsp:nvSpPr>
      <dsp:spPr>
        <a:xfrm>
          <a:off x="-5801" y="2798709"/>
          <a:ext cx="1243883" cy="11138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2A58A-D705-42CA-92EB-39A5D1C7573A}">
      <dsp:nvSpPr>
        <dsp:cNvPr id="0" name=""/>
        <dsp:cNvSpPr/>
      </dsp:nvSpPr>
      <dsp:spPr>
        <a:xfrm>
          <a:off x="-4249275" y="-669663"/>
          <a:ext cx="5201321" cy="5201321"/>
        </a:xfrm>
        <a:prstGeom prst="blockArc">
          <a:avLst>
            <a:gd name="adj1" fmla="val 18900000"/>
            <a:gd name="adj2" fmla="val 2700000"/>
            <a:gd name="adj3" fmla="val 415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D6753-E46E-4612-9DC5-7E5E5330FF7D}">
      <dsp:nvSpPr>
        <dsp:cNvPr id="0" name=""/>
        <dsp:cNvSpPr/>
      </dsp:nvSpPr>
      <dsp:spPr>
        <a:xfrm>
          <a:off x="774312" y="336201"/>
          <a:ext cx="9323016" cy="141141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574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Отчете о бюджетных и денежных обязательствах        (ф. 0503129);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4312" y="336201"/>
        <a:ext cx="9323016" cy="1411411"/>
      </dsp:txXfrm>
    </dsp:sp>
    <dsp:sp modelId="{24A1229E-BDC3-41FF-8D2E-74A24C523D0E}">
      <dsp:nvSpPr>
        <dsp:cNvPr id="0" name=""/>
        <dsp:cNvSpPr/>
      </dsp:nvSpPr>
      <dsp:spPr>
        <a:xfrm>
          <a:off x="-8148" y="233789"/>
          <a:ext cx="1605942" cy="15855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E82D45-1F30-4783-9EB9-E3E5265096C7}">
      <dsp:nvSpPr>
        <dsp:cNvPr id="0" name=""/>
        <dsp:cNvSpPr/>
      </dsp:nvSpPr>
      <dsp:spPr>
        <a:xfrm>
          <a:off x="730307" y="2163919"/>
          <a:ext cx="9323016" cy="1287754"/>
        </a:xfrm>
        <a:prstGeom prst="rect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574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 Отчете об обязательствах учреждения                  (ф. 0503738).</a:t>
          </a:r>
          <a:endParaRPr lang="ru-RU" sz="28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0307" y="2163919"/>
        <a:ext cx="9323016" cy="1287754"/>
      </dsp:txXfrm>
    </dsp:sp>
    <dsp:sp modelId="{E0893F22-373E-4AA5-A5A2-393549238F8C}">
      <dsp:nvSpPr>
        <dsp:cNvPr id="0" name=""/>
        <dsp:cNvSpPr/>
      </dsp:nvSpPr>
      <dsp:spPr>
        <a:xfrm>
          <a:off x="-64519" y="2016581"/>
          <a:ext cx="1718684" cy="16070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2A58A-D705-42CA-92EB-39A5D1C7573A}">
      <dsp:nvSpPr>
        <dsp:cNvPr id="0" name=""/>
        <dsp:cNvSpPr/>
      </dsp:nvSpPr>
      <dsp:spPr>
        <a:xfrm>
          <a:off x="-3463065" y="-530889"/>
          <a:ext cx="4116951" cy="4116951"/>
        </a:xfrm>
        <a:prstGeom prst="blockArc">
          <a:avLst>
            <a:gd name="adj1" fmla="val 18900000"/>
            <a:gd name="adj2" fmla="val 2700000"/>
            <a:gd name="adj3" fmla="val 525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D6753-E46E-4612-9DC5-7E5E5330FF7D}">
      <dsp:nvSpPr>
        <dsp:cNvPr id="0" name=""/>
        <dsp:cNvSpPr/>
      </dsp:nvSpPr>
      <dsp:spPr>
        <a:xfrm>
          <a:off x="395808" y="186154"/>
          <a:ext cx="9571860" cy="781677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009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в Отчете об исполнении учреждением плана его финансово-хозяйственной деятельности (ф. 0503737);</a:t>
          </a:r>
          <a:endParaRPr lang="ru-RU" sz="20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808" y="186154"/>
        <a:ext cx="9571860" cy="781677"/>
      </dsp:txXfrm>
    </dsp:sp>
    <dsp:sp modelId="{24A1229E-BDC3-41FF-8D2E-74A24C523D0E}">
      <dsp:nvSpPr>
        <dsp:cNvPr id="0" name=""/>
        <dsp:cNvSpPr/>
      </dsp:nvSpPr>
      <dsp:spPr>
        <a:xfrm>
          <a:off x="-27840" y="129436"/>
          <a:ext cx="889414" cy="8780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E82D45-1F30-4783-9EB9-E3E5265096C7}">
      <dsp:nvSpPr>
        <dsp:cNvPr id="0" name=""/>
        <dsp:cNvSpPr/>
      </dsp:nvSpPr>
      <dsp:spPr>
        <a:xfrm>
          <a:off x="397894" y="1249165"/>
          <a:ext cx="9564887" cy="713193"/>
        </a:xfrm>
        <a:prstGeom prst="rect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009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Отчете об обязательствах учреждения (ф. 05037</a:t>
          </a:r>
          <a:r>
            <a:rPr lang="en-US" sz="20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ru-RU" sz="20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8);</a:t>
          </a:r>
          <a:endParaRPr lang="ru-RU" sz="20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894" y="1249165"/>
        <a:ext cx="9564887" cy="713193"/>
      </dsp:txXfrm>
    </dsp:sp>
    <dsp:sp modelId="{E0893F22-373E-4AA5-A5A2-393549238F8C}">
      <dsp:nvSpPr>
        <dsp:cNvPr id="0" name=""/>
        <dsp:cNvSpPr/>
      </dsp:nvSpPr>
      <dsp:spPr>
        <a:xfrm>
          <a:off x="154542" y="1116623"/>
          <a:ext cx="951854" cy="890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B96D2-2F7F-4D67-AFF3-34763C83DD5E}">
      <dsp:nvSpPr>
        <dsp:cNvPr id="0" name=""/>
        <dsp:cNvSpPr/>
      </dsp:nvSpPr>
      <dsp:spPr>
        <a:xfrm>
          <a:off x="395808" y="2197258"/>
          <a:ext cx="9571860" cy="69800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3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009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отдельных приложениях к Пояснительной записке </a:t>
          </a:r>
          <a:r>
            <a:rPr lang="en-US" sz="20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                                      </a:t>
          </a:r>
          <a:r>
            <a:rPr lang="ru-RU" sz="2000" b="0" i="1" u="none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 Балансу учреждения (ф. 0503760).</a:t>
          </a:r>
          <a:endParaRPr lang="ru-RU" sz="2000" b="0" i="1" u="none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808" y="2197258"/>
        <a:ext cx="9571860" cy="698002"/>
      </dsp:txXfrm>
    </dsp:sp>
    <dsp:sp modelId="{12B68392-780B-4EB8-8992-F705CEDA806C}">
      <dsp:nvSpPr>
        <dsp:cNvPr id="0" name=""/>
        <dsp:cNvSpPr/>
      </dsp:nvSpPr>
      <dsp:spPr>
        <a:xfrm>
          <a:off x="-58216" y="2137852"/>
          <a:ext cx="950166" cy="8508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F504C-7192-4ACF-BB19-3626BBC94791}">
      <dsp:nvSpPr>
        <dsp:cNvPr id="0" name=""/>
        <dsp:cNvSpPr/>
      </dsp:nvSpPr>
      <dsp:spPr>
        <a:xfrm>
          <a:off x="0" y="280374"/>
          <a:ext cx="11049299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FE09F-3CDD-47DD-B052-CDCE987CC129}">
      <dsp:nvSpPr>
        <dsp:cNvPr id="0" name=""/>
        <dsp:cNvSpPr/>
      </dsp:nvSpPr>
      <dsp:spPr>
        <a:xfrm>
          <a:off x="961255" y="0"/>
          <a:ext cx="8834124" cy="787835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346" tIns="0" rIns="292346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Отчета об исполнении консолидированного бюджета 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(ф. 0503317)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:endParaRPr lang="en-US" sz="2000" b="1" i="1" kern="1200" dirty="0" smtClean="0">
            <a:solidFill>
              <a:schemeClr val="tx1"/>
            </a:solidFill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9714" y="38459"/>
        <a:ext cx="8757206" cy="710917"/>
      </dsp:txXfrm>
    </dsp:sp>
    <dsp:sp modelId="{9E087B07-4FB3-4183-9773-6543CF077BA9}">
      <dsp:nvSpPr>
        <dsp:cNvPr id="0" name=""/>
        <dsp:cNvSpPr/>
      </dsp:nvSpPr>
      <dsp:spPr>
        <a:xfrm>
          <a:off x="0" y="1680469"/>
          <a:ext cx="11049299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8F47A-B64D-4F8D-85C3-6074AD4B7B32}">
      <dsp:nvSpPr>
        <dsp:cNvPr id="0" name=""/>
        <dsp:cNvSpPr/>
      </dsp:nvSpPr>
      <dsp:spPr>
        <a:xfrm>
          <a:off x="972012" y="1307081"/>
          <a:ext cx="8903967" cy="845694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346" tIns="0" rIns="292346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Сведений об исполнении бюджета 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"/>
            </a:rPr>
            <a:t>(ф. 0503164)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,</a:t>
          </a:r>
          <a:endParaRPr lang="ru-RU" sz="20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3295" y="1348364"/>
        <a:ext cx="8821401" cy="763128"/>
      </dsp:txXfrm>
    </dsp:sp>
    <dsp:sp modelId="{32E2408E-4E3D-4F97-8BCB-F9005A6F06F0}">
      <dsp:nvSpPr>
        <dsp:cNvPr id="0" name=""/>
        <dsp:cNvSpPr/>
      </dsp:nvSpPr>
      <dsp:spPr>
        <a:xfrm>
          <a:off x="0" y="3008715"/>
          <a:ext cx="11049299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2C3EB4-33DD-4579-8250-36E78B0481AA}">
      <dsp:nvSpPr>
        <dsp:cNvPr id="0" name=""/>
        <dsp:cNvSpPr/>
      </dsp:nvSpPr>
      <dsp:spPr>
        <a:xfrm>
          <a:off x="993580" y="2696740"/>
          <a:ext cx="8826931" cy="773846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346" tIns="0" rIns="292346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Сведений об исполнении консолидированного бюджета 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3"/>
            </a:rPr>
            <a:t>(ф. 0503364)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. </a:t>
          </a:r>
          <a:endParaRPr lang="ru-RU" sz="20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31356" y="2734516"/>
        <a:ext cx="8751379" cy="6982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F504C-7192-4ACF-BB19-3626BBC94791}">
      <dsp:nvSpPr>
        <dsp:cNvPr id="0" name=""/>
        <dsp:cNvSpPr/>
      </dsp:nvSpPr>
      <dsp:spPr>
        <a:xfrm>
          <a:off x="0" y="259673"/>
          <a:ext cx="1118914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FE09F-3CDD-47DD-B052-CDCE987CC129}">
      <dsp:nvSpPr>
        <dsp:cNvPr id="0" name=""/>
        <dsp:cNvSpPr/>
      </dsp:nvSpPr>
      <dsp:spPr>
        <a:xfrm>
          <a:off x="559457" y="3936"/>
          <a:ext cx="10123617" cy="742816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046" tIns="0" rIns="296046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Сведения об исполнении мероприятий в рамках субсидий на иные цели и на цели осуществления капитальных вложений 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(ф. 0503766)</a:t>
          </a:r>
          <a:endParaRPr lang="en-US" sz="2000" b="1" i="1" kern="1200" dirty="0" smtClean="0">
            <a:solidFill>
              <a:schemeClr val="tx1"/>
            </a:solidFill>
            <a:latin typeface="Times New Roman" panose="02020603050405020304" pitchFamily="18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718" y="40197"/>
        <a:ext cx="10051095" cy="670294"/>
      </dsp:txXfrm>
    </dsp:sp>
    <dsp:sp modelId="{9E087B07-4FB3-4183-9773-6543CF077BA9}">
      <dsp:nvSpPr>
        <dsp:cNvPr id="0" name=""/>
        <dsp:cNvSpPr/>
      </dsp:nvSpPr>
      <dsp:spPr>
        <a:xfrm>
          <a:off x="0" y="1579762"/>
          <a:ext cx="1118914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8F47A-B64D-4F8D-85C3-6074AD4B7B32}">
      <dsp:nvSpPr>
        <dsp:cNvPr id="0" name=""/>
        <dsp:cNvSpPr/>
      </dsp:nvSpPr>
      <dsp:spPr>
        <a:xfrm>
          <a:off x="984315" y="1227710"/>
          <a:ext cx="9016663" cy="797369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046" tIns="0" rIns="296046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Сведения о целевых иностранных кредитах </a:t>
          </a: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"/>
            </a:rPr>
            <a:t>(ф. 0503767)</a:t>
          </a:r>
          <a:endParaRPr lang="ru-RU" sz="20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23239" y="1266634"/>
        <a:ext cx="8938815" cy="719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21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5981" y="0"/>
            <a:ext cx="295121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53C53-A2DC-471E-90DE-0DF768992DDE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5121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5981" y="9429750"/>
            <a:ext cx="295121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98E33-1157-4209-A96D-A8E6E4550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03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0"/>
            <a:ext cx="2950475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16D8-89C3-4EB5-BE36-0378352CDC1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703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77194"/>
            <a:ext cx="544703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50475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28585"/>
            <a:ext cx="2950475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F1BFF-3372-4634-AA1C-DC8D6CC4E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6239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F1BFF-3372-4634-AA1C-DC8D6CC4E92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08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F1BFF-3372-4634-AA1C-DC8D6CC4E92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81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F1BFF-3372-4634-AA1C-DC8D6CC4E92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07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F1BFF-3372-4634-AA1C-DC8D6CC4E92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98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A33D5-53F2-49D7-B88B-991FC56B89E2}" type="datetime1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30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EB69D-E6A9-4F48-8348-131FA5113D0A}" type="datetime1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83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EE67-43B4-4046-AF49-8F5A8BB454C8}" type="datetime1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15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FA81-4B7A-4391-A449-B0EDEF2178EE}" type="datetime1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74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09F2-303A-4812-B333-A534B91B85C9}" type="datetime1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82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9D9D-964F-4055-99B7-49B930B72D46}" type="datetime1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62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F0C0F-AF4E-4AA1-8FDC-30C6CCB9E890}" type="datetime1">
              <a:rPr lang="ru-RU" smtClean="0"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42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B9AA-B4B1-4430-A5FC-644792247887}" type="datetime1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9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756C-FFEC-42E7-AAE6-41D69B63FD22}" type="datetime1">
              <a:rPr lang="ru-RU" smtClean="0"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5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3C72-93DD-447B-83AE-185F22A1829D}" type="datetime1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2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0F6-EE4E-4B4B-9776-CE2DF31F89AC}" type="datetime1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7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7F8D5-03ED-4407-883B-D5FF4E40985E}" type="datetime1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77FA5-7DC7-4F1D-AA2D-14553713D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1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CD553E4D3CCB338888EDF2EBD69D7227468AE389F8B647932280EACBE70782988E2B86E3178DA7D4Ce0F" TargetMode="External"/><Relationship Id="rId7" Type="http://schemas.openxmlformats.org/officeDocument/2006/relationships/hyperlink" Target="consultantplus://offline/ref=D2128082076FD15F9EB5BC9E42C77FA41DDF5EE1D5C2B338888EDF2EBD69D7227468AE389F89667B31280EACBE70782988E2B86E3178DA7D4Ce0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5" Type="http://schemas.openxmlformats.org/officeDocument/2006/relationships/hyperlink" Target="consultantplus://offline/ref=D2128082076FD15F9EB5BC9E42C77FA41CD553E4D3CCB338888EDF2EBD69D7227468AE389F89607D33280EACBE70782988E2B86E3178DA7D4Ce0F" TargetMode="External"/><Relationship Id="rId4" Type="http://schemas.openxmlformats.org/officeDocument/2006/relationships/hyperlink" Target="consultantplus://offline/ref=D2128082076FD15F9EB5BC9E42C77FA41CD553E4D3CCB338888EDF2EBD69D7227468AE389F89627532280EACBE70782988E2B86E3178DA7D4Ce0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DDF5EE1D5C2B338888EDF2EBD69D7227468AE389F89667533280EACBE70782988E2B86E3178DA7D4Ce0F" TargetMode="External"/><Relationship Id="rId7" Type="http://schemas.openxmlformats.org/officeDocument/2006/relationships/image" Target="../media/image4.png"/><Relationship Id="rId2" Type="http://schemas.openxmlformats.org/officeDocument/2006/relationships/hyperlink" Target="consultantplus://offline/ref=D2128082076FD15F9EB5BC9E42C77FA41CD553E4D3CCB338888EDF2EBD69D7227468AE389F8B6E7D36280EACBE70782988E2B86E3178DA7D4Ce0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5" Type="http://schemas.openxmlformats.org/officeDocument/2006/relationships/hyperlink" Target="consultantplus://offline/ref=D2128082076FD15F9EB5BC9E42C77FA41CD553E4D3CCB338888EDF2EBD69D7227468AE389F88667531280EACBE70782988E2B86E3178DA7D4Ce0F" TargetMode="External"/><Relationship Id="rId4" Type="http://schemas.openxmlformats.org/officeDocument/2006/relationships/hyperlink" Target="consultantplus://offline/ref=D2128082076FD15F9EB5BC9E42C77FA41CD553E4D3CCB338888EDF2EBD69D7227468AE389E816F7765721EA8F72571378CFEA66E2F784DeA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CD553E4D3CCB338888EDF2EBD69D7227468AE389F8F647836280EACBE70782988E2B86E3178DA7D4Ce0F" TargetMode="External"/><Relationship Id="rId2" Type="http://schemas.openxmlformats.org/officeDocument/2006/relationships/hyperlink" Target="consultantplus://offline/ref=D2128082076FD15F9EB5BC9E42C77FA41DDF5EE1D5C2B338888EDF2EBD69D7227468AE389F89677C39280EACBE70782988E2B86E3178DA7D4Ce0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5" Type="http://schemas.openxmlformats.org/officeDocument/2006/relationships/hyperlink" Target="consultantplus://offline/ref=D2128082076FD15F9EB5BC9E42C77FA41CD553E4D3CCB338888EDF2EBD69D7227468AE389C8E607E3A770BB9AF28752D92FCBA722D7AD847eFF" TargetMode="External"/><Relationship Id="rId4" Type="http://schemas.openxmlformats.org/officeDocument/2006/relationships/hyperlink" Target="consultantplus://offline/ref=D2128082076FD15F9EB5BC9E42C77FA41CD553E4D3CCB338888EDF2EBD69D7227468AE389C8E67783A770BB9AF28752D92FCBA722D7AD847eF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CD553E4D3CCB338888EDF2EBD69D7227468AE3E9B8F677765721EA8F72571378CFEA66E2F784DeAF" TargetMode="External"/><Relationship Id="rId7" Type="http://schemas.openxmlformats.org/officeDocument/2006/relationships/hyperlink" Target="consultantplus://offline/ref=D2128082076FD15F9EB5BC9E42C77FA41DDF5EE1D5C2B338888EDF2EBD69D7227468AE389F89677831280EACBE70782988E2B86E3178DA7D4Ce0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5" Type="http://schemas.openxmlformats.org/officeDocument/2006/relationships/hyperlink" Target="consultantplus://offline/ref=D2128082076FD15F9EB5BC9E42C77FA41CD553E4D3CCB338888EDF2EBD69D7227468AE3A9A8F617765721EA8F72571378CFEA66E2F784DeAF" TargetMode="External"/><Relationship Id="rId4" Type="http://schemas.openxmlformats.org/officeDocument/2006/relationships/hyperlink" Target="consultantplus://offline/ref=D2128082076FD15F9EB5BC9E42C77FA41CD553E4D3CCB338888EDF2EBD69D7227468AE3A9A8A677765721EA8F72571378CFEA66E2F784DeAF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3" Type="http://schemas.openxmlformats.org/officeDocument/2006/relationships/hyperlink" Target="consultantplus://offline/ref=D2128082076FD15F9EB5BC9E42C77FA41CD553E4D3CCB338888EDF2EBD69D7227468AE389F89667D34280EACBE70782988E2B86E3178DA7D4Ce0F" TargetMode="External"/><Relationship Id="rId7" Type="http://schemas.openxmlformats.org/officeDocument/2006/relationships/hyperlink" Target="consultantplus://offline/ref=D2128082076FD15F9EB5BC9E42C77FA41CD553E4D3CCB338888EDF2EBD69D7227468AE389F806E7C32280EACBE70782988E2B86E3178DA7D4Ce0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CD553E4D3CCB338888EDF2EBD69D7227468AE3D9681607765721EA8F72571378CFEA66E2F784DeAF" TargetMode="External"/><Relationship Id="rId5" Type="http://schemas.openxmlformats.org/officeDocument/2006/relationships/hyperlink" Target="consultantplus://offline/ref=D2128082076FD15F9EB5BC9E42C77FA41DDF5EE1D5C2B338888EDF2EBD69D7227468AE389F89677930280EACBE70782988E2B86E3178DA7D4Ce0F" TargetMode="External"/><Relationship Id="rId4" Type="http://schemas.openxmlformats.org/officeDocument/2006/relationships/hyperlink" Target="consultantplus://offline/ref=D2128082076FD15F9EB5BC9E42C77FA41CD553E4D3CCB338888EDF2EBD69D7227468AE389F806F7C35280EACBE70782988E2B86E3178DA7D4Ce0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DDF5EE1D5C2B338888EDF2EBD69D7227468AE389F89677B37280EACBE70782988E2B86E3178DA7D4Ce0F" TargetMode="External"/><Relationship Id="rId3" Type="http://schemas.openxmlformats.org/officeDocument/2006/relationships/hyperlink" Target="consultantplus://offline/ref=D2128082076FD15F9EB5BC9E42C77FA41CD257E5D5CCB338888EDF2EBD69D7227468AE389F8A667E37280EACBE70782988E2B86E3178DA7D4Ce0F" TargetMode="External"/><Relationship Id="rId7" Type="http://schemas.openxmlformats.org/officeDocument/2006/relationships/hyperlink" Target="consultantplus://offline/ref=D2128082076FD15F9EB5BC9E42C77FA41DDF5EE1D5C2B338888EDF2EBD69D7227468AE389F89677B35280EACBE70782988E2B86E3178DA7D4Ce0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5" Type="http://schemas.openxmlformats.org/officeDocument/2006/relationships/hyperlink" Target="consultantplus://offline/ref=D2128082076FD15F9EB5BC9E42C77FA41CD257E5D5CCB338888EDF2EBD69D7227468AE319F82322D757657FDFE3B752B92FEB86E42eFF" TargetMode="External"/><Relationship Id="rId4" Type="http://schemas.openxmlformats.org/officeDocument/2006/relationships/hyperlink" Target="consultantplus://offline/ref=D2128082076FD15F9EB5BC9E42C77FA41CD257E5D5CCB338888EDF2EBD69D7227468AE389F8B677532280EACBE70782988E2B86E3178DA7D4Ce0F" TargetMode="External"/><Relationship Id="rId9" Type="http://schemas.openxmlformats.org/officeDocument/2006/relationships/hyperlink" Target="consultantplus://offline/ref=D2128082076FD15F9EB5BC9E42C77FA41DDF5EE1D5C2B338888EDF2EBD69D7227468AE389F89677B34280EACBE70782988E2B86E3178DA7D4Ce0F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DDF5EE1D5C2B338888EDF2EBD69D7227468AE389F89677532280EACBE70782988E2B86E3178DA7D4Ce0F" TargetMode="External"/><Relationship Id="rId3" Type="http://schemas.openxmlformats.org/officeDocument/2006/relationships/hyperlink" Target="consultantplus://offline/ref=D2128082076FD15F9EB5BC9E42C77FA41CD257E5D5CCB338888EDF2EBD69D7227468AE319982322D757657FDFE3B752B92FEB86E42eFF" TargetMode="External"/><Relationship Id="rId7" Type="http://schemas.openxmlformats.org/officeDocument/2006/relationships/hyperlink" Target="consultantplus://offline/ref=D2128082076FD15F9EB5BC9E42C77FA41DDF5EE1D5C2B338888EDF2EBD69D7227468AE389F89677531280EACBE70782988E2B86E3178DA7D4Ce0F" TargetMode="External"/><Relationship Id="rId2" Type="http://schemas.openxmlformats.org/officeDocument/2006/relationships/hyperlink" Target="consultantplus://offline/ref=D2128082076FD15F9EB5BC9E42C77FA41CD257E5D5CCB338888EDF2EBD69D7227468AE3A9B8A667765721EA8F72571378CFEA66E2F784DeA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4" Type="http://schemas.openxmlformats.org/officeDocument/2006/relationships/hyperlink" Target="consultantplus://offline/ref=D2128082076FD15F9EB5BC9E42C77FA41CD257E5D5CCB338888EDF2EBD69D7227468AE389E816D2860670FF0FA216B298EE2BA6C2D47eAF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CD553E4D3CCB338888EDF2EBD69D7227468AE389F88647532280EACBE70782988E2B86E3178DA7D4Ce0F" TargetMode="External"/><Relationship Id="rId13" Type="http://schemas.openxmlformats.org/officeDocument/2006/relationships/hyperlink" Target="consultantplus://offline/ref=D2128082076FD15F9EB5BC9E42C77FA41DDF5EE1D5C2B338888EDF2EBD69D7227468AE389F89677536280EACBE70782988E2B86E3178DA7D4Ce0F" TargetMode="External"/><Relationship Id="rId3" Type="http://schemas.openxmlformats.org/officeDocument/2006/relationships/hyperlink" Target="consultantplus://offline/ref=D2128082076FD15F9EB5BC9E42C77FA41CD553E4D3CCB338888EDF2EBD69D7227468AE389F8A667D34280EACBE70782988E2B86E3178DA7D4Ce0F" TargetMode="External"/><Relationship Id="rId7" Type="http://schemas.openxmlformats.org/officeDocument/2006/relationships/hyperlink" Target="consultantplus://offline/ref=D2128082076FD15F9EB5BC9E42C77FA41CD553E4D3CCB338888EDF2EBD69D7227468AE389F8A667A37280EACBE70782988E2B86E3178DA7D4Ce0F" TargetMode="External"/><Relationship Id="rId12" Type="http://schemas.openxmlformats.org/officeDocument/2006/relationships/hyperlink" Target="consultantplus://offline/ref=D2128082076FD15F9EB5BC9E42C77FA41DDF5EE1D5C2B338888EDF2EBD69D7227468AE389F89647D30280EACBE70782988E2B86E3178DA7D4Ce0F" TargetMode="External"/><Relationship Id="rId2" Type="http://schemas.openxmlformats.org/officeDocument/2006/relationships/hyperlink" Target="consultantplus://offline/ref=D2128082076FD15F9EB5BC9E42C77FA41CD553E4D3CCB338888EDF2EBD69D7227468AE389F8B6F7537280EACBE70782988E2B86E3178DA7D4Ce0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D2128082076FD15F9EB5BC9E42C77FA41CD553E4D3CCB338888EDF2EBD69D7227468AE3D9F89617765721EA8F72571378CFEA66E2F784DeAF" TargetMode="External"/><Relationship Id="rId11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5" Type="http://schemas.openxmlformats.org/officeDocument/2006/relationships/hyperlink" Target="consultantplus://offline/ref=D2128082076FD15F9EB5BC9E42C77FA41CD553E4D3CCB338888EDF2EBD69D7227468AE389F8C647537280EACBE70782988E2B86E3178DA7D4Ce0F" TargetMode="External"/><Relationship Id="rId10" Type="http://schemas.openxmlformats.org/officeDocument/2006/relationships/hyperlink" Target="consultantplus://offline/ref=D2128082076FD15F9EB5BC9E42C77FA41CD553E4D3CCB338888EDF2EBD69D7227468AE389F88627C35280EACBE70782988E2B86E3178DA7D4Ce0F" TargetMode="External"/><Relationship Id="rId4" Type="http://schemas.openxmlformats.org/officeDocument/2006/relationships/hyperlink" Target="consultantplus://offline/ref=D2128082076FD15F9EB5BC9E42C77FA41CD553E4D3CCB338888EDF2EBD69D7227468AE389F8A667830280EACBE70782988E2B86E3178DA7D4Ce0F" TargetMode="External"/><Relationship Id="rId9" Type="http://schemas.openxmlformats.org/officeDocument/2006/relationships/hyperlink" Target="consultantplus://offline/ref=D2128082076FD15F9EB5BC9E42C77FA41CD553E4D3CCB338888EDF2EBD69D7227468AE389F88657837280EACBE70782988E2B86E3178DA7D4Ce0F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hyperlink" Target="consultantplus://offline/ref=D2128082076FD15F9EB5BC9E42C77FA41CD553E4D3CCB338888EDF2EBD69D7227468AE389F8D647536280EACBE70782988E2B86E3178DA7D4Ce0F" TargetMode="External"/><Relationship Id="rId7" Type="http://schemas.openxmlformats.org/officeDocument/2006/relationships/diagramColors" Target="../diagrams/colors7.xml"/><Relationship Id="rId2" Type="http://schemas.openxmlformats.org/officeDocument/2006/relationships/hyperlink" Target="consultantplus://offline/ref=D2128082076FD15F9EB5BC9E42C77FA41DDF5EE1D5C2B338888EDF2EBD69D7227468AE389F89647D38280EACBE70782988E2B86E3178DA7D4Ce0F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CD257E5D5CCB338888EDF2EBD69D7227468AE38998E6D2860670FF0FA216B298EE2BA6C2D47eAF" TargetMode="Externa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hyperlink" Target="consultantplus://offline/ref=D2128082076FD15F9EB5BC9E42C77FA41DDF5EE1D5C2B338888EDF2EBD69D7227468AE389F89647E32280EACBE70782988E2B86E3178DA7D4Ce0F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4" Type="http://schemas.openxmlformats.org/officeDocument/2006/relationships/diagramLayout" Target="../diagrams/layout8.xml"/><Relationship Id="rId9" Type="http://schemas.openxmlformats.org/officeDocument/2006/relationships/hyperlink" Target="consultantplus://offline/ref=D2128082076FD15F9EB5BC9E42C77FA41CD257E5D5CCB338888EDF2EBD69D7227468AE389F88617436280EACBE70782988E2B86E3178DA7D4Ce0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D2128082076FD15F9EB5BC9E42C77FA41CD45EE3D4C0B338888EDF2EBD69D7227468AE389F89667D30280EACBE70782988E2B86E3178DA7D4Ce0F" TargetMode="External"/><Relationship Id="rId5" Type="http://schemas.openxmlformats.org/officeDocument/2006/relationships/hyperlink" Target="consultantplus://offline/ref=D2128082076FD15F9EB5BC9E42C77FA41CD451EFD0CDB338888EDF2EBD69D7226668F6349F8D787C333D58FDF842e5F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2128082076FD15F9EB5BC9E42C77FA41DDF5EE1D5C2B338888EDF2EBD69D7227468AE389F89667D30280EACBE70782988E2B86E3178DA7D4Ce0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DDF5EE1D5C2B338888EDF2EBD69D7227468AE389F89667F36280EACBE70782988E2B86E3178DA7D4Ce0F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hyperlink" Target="consultantplus://offline/ref=D2128082076FD15F9EB5BC9E42C77FA41CD553E4D3CCB338888EDF2EBD69D7227468AE389F89667D34280EACBE70782988E2B86E3178DA7D4Ce0F" TargetMode="External"/><Relationship Id="rId4" Type="http://schemas.openxmlformats.org/officeDocument/2006/relationships/diagramLayout" Target="../diagrams/layout1.xml"/><Relationship Id="rId9" Type="http://schemas.openxmlformats.org/officeDocument/2006/relationships/hyperlink" Target="consultantplus://offline/ref=D2128082076FD15F9EB5BC9E42C77FA41CD257E5D5CCB338888EDF2EBD69D7227468AE389F89667D33280EACBE70782988E2B86E3178DA7D4Ce0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consultantplus://offline/ref=D2128082076FD15F9EB5BC9E42C77FA41CD553E4D3CCB338888EDF2EBD69D7227468AE389F89667D34280EACBE70782988E2B86E3178DA7D4Ce0F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2128082076FD15F9EB5BC9E42C77FA41DDF5EE1D5C2B338888EDF2EBD69D7227468AE389F89667F38280EACBE70782988E2B86E3178DA7D4Ce0F" TargetMode="External"/><Relationship Id="rId3" Type="http://schemas.openxmlformats.org/officeDocument/2006/relationships/diagramLayout" Target="../diagrams/layout6.xml"/><Relationship Id="rId7" Type="http://schemas.openxmlformats.org/officeDocument/2006/relationships/hyperlink" Target="consultantplus://offline/ref=D2128082076FD15F9EB5BC9E42C77FA41CD257E5D5CCB338888EDF2EBD69D7227468AE389F89667D33280EACBE70782988E2B86E3178DA7D4Ce0F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hyperlink" Target="consultantplus://offline/ref=D2128082076FD15F9EB5BC9E42C77FA41DDF5EE1D5C2B338888EDF2EBD69D7227468AE389F89667D30280EACBE70782988E2B86E3178DA7D4Ce0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067313" y="4474438"/>
            <a:ext cx="5572461" cy="1754240"/>
          </a:xfrm>
          <a:prstGeom prst="round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rgbClr val="00B050"/>
                </a:solidFill>
              </a:rPr>
              <a:t>К</a:t>
            </a:r>
            <a:r>
              <a:rPr lang="ru-RU" b="1" dirty="0" smtClean="0">
                <a:ln/>
                <a:solidFill>
                  <a:srgbClr val="00B050"/>
                </a:solidFill>
              </a:rPr>
              <a:t>азначей отдела централизованной бухгалтерии </a:t>
            </a:r>
          </a:p>
          <a:p>
            <a:r>
              <a:rPr lang="ru-RU" b="1" dirty="0" smtClean="0">
                <a:ln/>
                <a:solidFill>
                  <a:srgbClr val="00B050"/>
                </a:solidFill>
              </a:rPr>
              <a:t>Управления Федерального казначейства по Оренбургской области</a:t>
            </a:r>
            <a:endParaRPr lang="ru-RU" b="1" dirty="0">
              <a:ln/>
              <a:solidFill>
                <a:srgbClr val="00B050"/>
              </a:solidFill>
            </a:endParaRPr>
          </a:p>
          <a:p>
            <a:r>
              <a:rPr lang="ru-RU" b="1" dirty="0" smtClean="0">
                <a:ln/>
                <a:solidFill>
                  <a:srgbClr val="00B050"/>
                </a:solidFill>
              </a:rPr>
              <a:t>                                                                 </a:t>
            </a:r>
            <a:r>
              <a:rPr lang="ru-RU" b="1" dirty="0" smtClean="0">
                <a:ln/>
                <a:solidFill>
                  <a:srgbClr val="3F40A3"/>
                </a:solidFill>
              </a:rPr>
              <a:t>Харламова Е.В.</a:t>
            </a:r>
            <a:endParaRPr lang="ru-RU" b="1" dirty="0">
              <a:ln/>
              <a:solidFill>
                <a:srgbClr val="3F40A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25518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3600" b="1" dirty="0">
              <a:ln w="13462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23758" y="1275567"/>
            <a:ext cx="9510405" cy="286232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600" dirty="0">
                <a:solidFill>
                  <a:srgbClr val="3F40A3"/>
                </a:solidFill>
              </a:rPr>
              <a:t>Методические рекомендации по применению федерального стандарта бухгалтерского учета для организаций государственного сектора «Бюджетная информация в бухгалтерской (финансовой) отчетности»</a:t>
            </a:r>
            <a:endParaRPr lang="ru-RU" sz="3600" b="1" i="1" dirty="0">
              <a:ln w="9525">
                <a:solidFill>
                  <a:srgbClr val="0070C0"/>
                </a:solidFill>
                <a:prstDash val="solid"/>
              </a:ln>
              <a:solidFill>
                <a:srgbClr val="3F40A3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187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463962" y="2312894"/>
            <a:ext cx="645459" cy="204395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81252" y="140737"/>
            <a:ext cx="5807581" cy="475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3F4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об исполнении бюджета ГРБС</a:t>
            </a:r>
            <a:endParaRPr lang="ru-RU" sz="2400" b="1" i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962" t="18815" r="55104" b="26168"/>
          <a:stretch/>
        </p:blipFill>
        <p:spPr bwMode="auto">
          <a:xfrm>
            <a:off x="1120139" y="1127489"/>
            <a:ext cx="5117952" cy="3242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F40A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03230" y="1127489"/>
            <a:ext cx="47856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7726" y="910004"/>
            <a:ext cx="54493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ГРБС 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0503127)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формируется в соответствии с положениями </a:t>
            </a:r>
            <a:r>
              <a:rPr lang="ru-RU" sz="1600" b="1" i="1" u="sng" dirty="0" err="1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п.п</a:t>
            </a:r>
            <a:r>
              <a:rPr lang="ru-RU" sz="1600" b="1" i="1" u="sng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 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52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67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</a:t>
            </a:r>
            <a:r>
              <a:rPr lang="ru-RU" sz="1600" b="1" i="1" u="sng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191н с учетом положений 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СГС</a:t>
            </a:r>
            <a:r>
              <a:rPr lang="ru-RU" sz="1600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информация".</a:t>
            </a: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Отчет об исполнении бюджета ГРБС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ф. 0503127)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обеспечивать сопоставление утвержденных (доведенных) бюджетных назначений с данными об исполнении бюджета главным распорядителем, распорядителем, получателем бюджетных средств, главным администратором, администратором источников финансирования дефицита бюджета, главным администратором, администратором доходов бюджета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пункт 18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информация").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9965" y="4580697"/>
            <a:ext cx="98755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u="sng" dirty="0">
                <a:solidFill>
                  <a:srgbClr val="3F40A3"/>
                </a:solidFill>
              </a:rPr>
              <a:t>При формировании квартального и годового Отчета об исполнении бюджета ГРБС </a:t>
            </a:r>
            <a:r>
              <a:rPr lang="ru-RU" sz="1600" b="1" i="1" u="sng" dirty="0">
                <a:solidFill>
                  <a:srgbClr val="3F40A3"/>
                </a:solidFill>
                <a:hlinkClick r:id="rId3"/>
              </a:rPr>
              <a:t>(ф. 0503127)</a:t>
            </a:r>
            <a:r>
              <a:rPr lang="ru-RU" sz="1600" b="1" i="1" u="sng" dirty="0">
                <a:solidFill>
                  <a:srgbClr val="3F40A3"/>
                </a:solidFill>
              </a:rPr>
              <a:t> субъектом отчетности отражаются данные: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кассовым поступлениям (выплатам), исполненным через лицевой счет, открытый в финансовом органе;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счета, открытые в подразделениях расчетной сети Банка России или в кредитных организациях, в том числе средствам в пути;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некассовым операциям (доходам, расходам и источникам финансирования дефицита бюджета, предусмотренным на текущий (отчетный) финансовый год и исполненным без движения бюджетных средств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775474" y="3449828"/>
            <a:ext cx="1818042" cy="164741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3297890" y="2108499"/>
            <a:ext cx="762449" cy="204395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281081" y="2748724"/>
            <a:ext cx="774551" cy="219025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219591" y="177733"/>
            <a:ext cx="5424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3F4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об исполнении бюджета</a:t>
            </a:r>
            <a:endParaRPr lang="ru-RU" sz="2800" b="1" i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4248" y="1756543"/>
            <a:ext cx="6476100" cy="3834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(ф. 0503117)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формируется финансовым органом, и должен обеспечивать сопоставление бюджетных назначений, утвержденных законом (решением) о бюджете, с данными об исполнении бюджета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публично-правового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пункт 26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</a:p>
          <a:p>
            <a:pPr algn="ctr"/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Отчета об исполнении бюджета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(ф. 0503117)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в соответствии с положениями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пунктов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132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138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191н с учетом положений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СГС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ctr">
              <a:spcBef>
                <a:spcPts val="1100"/>
              </a:spcBef>
              <a:spcAft>
                <a:spcPts val="0"/>
              </a:spcAft>
            </a:pPr>
            <a:endParaRPr lang="ru-RU" sz="20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7"/>
          <a:srcRect l="1123" t="19383" r="64564" b="10776"/>
          <a:stretch/>
        </p:blipFill>
        <p:spPr bwMode="auto">
          <a:xfrm>
            <a:off x="6906213" y="1156592"/>
            <a:ext cx="4471090" cy="46792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F40A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7719507" y="4319369"/>
            <a:ext cx="2801472" cy="346686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8494058" y="3205779"/>
            <a:ext cx="1295401" cy="290455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502574" y="2215346"/>
            <a:ext cx="1278368" cy="356447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2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28565" y="369595"/>
            <a:ext cx="7831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3F4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об исполнении </a:t>
            </a:r>
            <a:r>
              <a:rPr lang="ru-RU" sz="2400" b="1" i="1" dirty="0" smtClean="0">
                <a:solidFill>
                  <a:srgbClr val="3F4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консолидированного </a:t>
            </a:r>
            <a:r>
              <a:rPr lang="ru-RU" sz="2400" b="1" i="1" dirty="0">
                <a:solidFill>
                  <a:srgbClr val="3F4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бюджета</a:t>
            </a:r>
            <a:endParaRPr lang="ru-RU" sz="2400" b="1" i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216" y="1480050"/>
            <a:ext cx="11177195" cy="366254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пунктом 33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 </a:t>
            </a:r>
            <a:endParaRPr lang="ru-RU" sz="2400" dirty="0" smtClean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консолидированного бюджета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0503317)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обеспечивать сопоставление бюджетных назначений, утвержденных законом (решением) о бюджете, с данными об исполнении бюджета субъекта Российской Федерации и бюджета территориального государственного внебюджетного фонда.</a:t>
            </a:r>
          </a:p>
          <a:p>
            <a:pPr algn="ctr"/>
            <a:endParaRPr lang="ru-RU" sz="2400" dirty="0" smtClean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об исполнении консолидированного бюджета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0503317)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в соответствии с положениями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пунктов 180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212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Инструкции №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191н с учетом положений 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СГС</a:t>
            </a: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информация".</a:t>
            </a:r>
          </a:p>
          <a:p>
            <a:endParaRPr lang="ru-RU" sz="1600" dirty="0">
              <a:solidFill>
                <a:srgbClr val="3F40A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23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74394" y="209056"/>
            <a:ext cx="5598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3F40A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о бюджетных обязательствах</a:t>
            </a:r>
            <a:endParaRPr lang="ru-RU" sz="2400" b="1" i="1" dirty="0">
              <a:solidFill>
                <a:srgbClr val="3F40A3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123" t="19099" r="46124" b="10775"/>
          <a:stretch/>
        </p:blipFill>
        <p:spPr bwMode="auto">
          <a:xfrm>
            <a:off x="912541" y="1613497"/>
            <a:ext cx="5231934" cy="33698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F40A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43334" y="1445636"/>
            <a:ext cx="566742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Отчета о бюджетных обязательствах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0503128)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в соответствии с положениями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пунктов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68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75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191н с учетом положений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СГС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информация".</a:t>
            </a:r>
          </a:p>
          <a:p>
            <a:pPr algn="ctr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утвержденных (доведенных) бюджетных ассигнований и лимитов бюджетных обязательств отражаются с учетом изменений, оформленных на отчетную дату, в соответствии с бюджетным законодательством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</a:t>
            </a:r>
          </a:p>
          <a:p>
            <a:pPr indent="342900" algn="just">
              <a:spcAft>
                <a:spcPts val="0"/>
              </a:spcAft>
            </a:pPr>
            <a:endParaRPr lang="ru-RU" dirty="0">
              <a:solidFill>
                <a:srgbClr val="3F40A3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 flipH="1" flipV="1">
            <a:off x="4433078" y="2848013"/>
            <a:ext cx="473338" cy="337248"/>
          </a:xfrm>
          <a:prstGeom prst="flowChartAlternateProcess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195020" y="2794179"/>
            <a:ext cx="473337" cy="363966"/>
          </a:xfrm>
          <a:prstGeom prst="flowChartAlternateProcess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912541" y="3259510"/>
            <a:ext cx="939633" cy="369363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912540" y="3720518"/>
            <a:ext cx="939633" cy="453915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928675" y="4483663"/>
            <a:ext cx="907362" cy="363681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668357" y="2719864"/>
            <a:ext cx="774551" cy="256298"/>
          </a:xfrm>
          <a:prstGeom prst="flowChartAlternateProcess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65007" y="5294548"/>
            <a:ext cx="104026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учет бюджетных обязательств осуществляется органом казначейства, консолидированный Отчет о бюджетных и денежных обязательствах формируется органом казначейства в соответствии с </a:t>
            </a:r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разделом IX</a:t>
            </a:r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информация".</a:t>
            </a:r>
          </a:p>
        </p:txBody>
      </p:sp>
    </p:spTree>
    <p:extLst>
      <p:ext uri="{BB962C8B-B14F-4D97-AF65-F5344CB8AC3E}">
        <p14:creationId xmlns:p14="http://schemas.microsoft.com/office/powerpoint/2010/main" val="76528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37006" y="158240"/>
            <a:ext cx="61426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о бюджетных и денежных обязательствах,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формируемый органом казначейства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1283" t="20240" r="28327" b="29020"/>
          <a:stretch/>
        </p:blipFill>
        <p:spPr bwMode="auto">
          <a:xfrm>
            <a:off x="552673" y="2013474"/>
            <a:ext cx="6472071" cy="3279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F40A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72167" y="1647923"/>
            <a:ext cx="450745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требований 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Инструкции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191н Отчет о бюджетных и денежных обязательствах 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(ф. 0503129)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составляется органом казначейства ежемесячно на основании данных о принятых (принимаемых) и исполненных получателем средств бюджета, администратором источников финансирования дефицита бюджета бюджетных и денежных обязательств и представляется соответствующему получателю средств бюджета, администратору источников финансирования дефицита бюджета </a:t>
            </a:r>
            <a:endParaRPr lang="ru-RU" sz="1600" b="1" i="1" dirty="0" smtClean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пункт 49</a:t>
            </a:r>
            <a:r>
              <a:rPr lang="ru-RU" sz="1600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информация").</a:t>
            </a:r>
          </a:p>
          <a:p>
            <a:pPr indent="342900" algn="ctr">
              <a:spcAft>
                <a:spcPts val="0"/>
              </a:spcAft>
            </a:pPr>
            <a:endParaRPr lang="ru-RU" dirty="0">
              <a:solidFill>
                <a:srgbClr val="3F40A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082413" y="3578708"/>
            <a:ext cx="606688" cy="251013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95002" y="3578709"/>
            <a:ext cx="587411" cy="251013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086211" y="3739194"/>
            <a:ext cx="408791" cy="297628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3642" y="932529"/>
            <a:ext cx="109835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Отчета о бюджетных и денежных обязательствах 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(ф. 0503129)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в соответствии с положениями 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пунктов 150.5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150.10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</a:t>
            </a:r>
            <a:r>
              <a:rPr lang="ru-RU" b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191н с учетом положений     </a:t>
            </a:r>
            <a:r>
              <a:rPr lang="en-US" b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СГС</a:t>
            </a:r>
            <a:r>
              <a:rPr lang="ru-RU" b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"Бюджетная информация".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1820" y="5409333"/>
            <a:ext cx="11327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Консолидированный Отчет о бюджетных и денежных обязательствах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(ф. 0503129)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составляется органом казначейства на основании данных о принятии и исполнении получателями средств бюджета, администраторами источников финансирования дефицита бюджета бюджетных и денежных обязательств и представляется ежемесячно в Межрегиональное операционное управление Федерального казначейства.</a:t>
            </a:r>
            <a:endParaRPr lang="ru-RU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65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7951" y="6356350"/>
            <a:ext cx="2743200" cy="365125"/>
          </a:xfrm>
        </p:spPr>
        <p:txBody>
          <a:bodyPr/>
          <a:lstStyle/>
          <a:p>
            <a:fld id="{A7977FA5-7DC7-4F1D-AA2D-14553713DAEB}" type="slidenum">
              <a:rPr lang="ru-RU" smtClean="0"/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615315" y="305781"/>
            <a:ext cx="5024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об исполнении плана ФХД</a:t>
            </a:r>
            <a:endParaRPr lang="ru-RU" sz="2000" b="1" i="1" dirty="0">
              <a:solidFill>
                <a:srgbClr val="3F40A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283" t="20239" r="48371" b="13626"/>
          <a:stretch/>
        </p:blipFill>
        <p:spPr bwMode="auto">
          <a:xfrm>
            <a:off x="6078070" y="2010657"/>
            <a:ext cx="5561703" cy="38727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F40A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97280" y="937552"/>
            <a:ext cx="11094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Отчета об исполнении плана ФХД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0503737)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в соответствии с положениями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пунктов 34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45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33н с учетом положений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СГС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информация".</a:t>
            </a:r>
          </a:p>
          <a:p>
            <a:pPr algn="ctr">
              <a:spcAft>
                <a:spcPts val="0"/>
              </a:spcAft>
            </a:pPr>
            <a:endParaRPr lang="ru-RU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5994" y="1819939"/>
            <a:ext cx="553692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пунктами 58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60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 установлен порядок консолидации Отчета об исполнении плана ФХД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0503737)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учреждением - на основании Отчетов об исполнении плана ФХД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0503737)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составленных и представленных обособленными подразделениями, путем суммирования одноименных показателей по строкам и графам соответствующих разделов Отчета об исполнении плана ФХД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0503737)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исключения взаимосвязанных показателей отчетов, подлежащих консолидации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Учредителем - путем суммирования одноименных показателей по строкам и графам соответствующих разделов Отчета об исполнении плана ФХД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0503737)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сформированного подведомственными ему учреждениями;</a:t>
            </a: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органом - путем суммирования одноименных показателей по строкам и графам соответствующих разделов Отчета об исполнении плана ФХД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0503737)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сформированных в соответствии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пунктом 59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информация".</a:t>
            </a:r>
          </a:p>
          <a:p>
            <a:pPr indent="342900" algn="ctr">
              <a:spcAft>
                <a:spcPts val="0"/>
              </a:spcAft>
            </a:pPr>
            <a:endParaRPr lang="ru-RU" sz="1600" dirty="0">
              <a:solidFill>
                <a:srgbClr val="3F40A3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689925" y="2850776"/>
            <a:ext cx="1679986" cy="139850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1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935322" y="323993"/>
            <a:ext cx="47689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об обязательствах учреждения</a:t>
            </a:r>
            <a:endParaRPr lang="ru-RU" sz="2000" b="1" i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98582" y="864581"/>
            <a:ext cx="105640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Отчета об обязательствах учреждения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(ф. 0503738)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в соответствии с положениями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пунктов 46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49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Инструкции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33н с учетом положений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СГС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"Бюджетная информация".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04734" y="2108279"/>
            <a:ext cx="61793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/>
            <a:r>
              <a:rPr lang="ru-RU" sz="1600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п. 63 СГС 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"Бюджетная информация" установлено требование к раскрытию показателей Отчета об обязательствах учреждения 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(ф. 0503738)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разрезе сумм</a:t>
            </a:r>
            <a:r>
              <a:rPr lang="ru-RU" sz="1600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принимаемых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обязательств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обязательств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учреждения 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бюджетного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автономного учреждения предоставить в соответствующем году физическому или юридическому лицу, публично-правовому образованию, субъекту международного права денежные средства 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учреждения;</a:t>
            </a:r>
            <a:endParaRPr lang="en-US" sz="16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денежных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обязательств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отложенных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обязательств.</a:t>
            </a:r>
            <a:endParaRPr lang="ru-RU" sz="16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6"/>
          <a:srcRect l="1123" t="20239" r="49973" b="22748"/>
          <a:stretch/>
        </p:blipFill>
        <p:spPr bwMode="auto">
          <a:xfrm>
            <a:off x="359485" y="1939048"/>
            <a:ext cx="4937760" cy="34797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F40A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3563693" y="3603299"/>
            <a:ext cx="462579" cy="356447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797864" y="3460039"/>
            <a:ext cx="829245" cy="143260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288235" y="3603299"/>
            <a:ext cx="467066" cy="309909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9485" y="5577459"/>
            <a:ext cx="115644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Годовые объемы плановых показателей по разделам Отчета об обязательствах учреждения 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(ф. 0503738)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отражаются с учетом изменений, оформленных в соответствии с бюджетным законодательством Российской Федерации на отчетную дату.</a:t>
            </a:r>
          </a:p>
          <a:p>
            <a:pPr indent="342900" algn="just">
              <a:spcAft>
                <a:spcPts val="0"/>
              </a:spcAft>
            </a:pP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Пунктами 66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68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 </a:t>
            </a:r>
            <a:r>
              <a:rPr lang="ru-RU" sz="14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</a:t>
            </a:r>
            <a:r>
              <a:rPr lang="ru-RU" sz="16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порядок консолидации указанного отчета головным учреждением, Учредителем, финансовым органом.</a:t>
            </a:r>
            <a:endParaRPr lang="ru-RU" sz="1600" dirty="0">
              <a:solidFill>
                <a:srgbClr val="3F40A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10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971415" y="327302"/>
            <a:ext cx="3227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>
                <a:solidFill>
                  <a:srgbClr val="3F40A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</a:t>
            </a:r>
            <a:endParaRPr lang="ru-RU" sz="2000" b="1" i="1" dirty="0">
              <a:solidFill>
                <a:srgbClr val="3F40A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44706" y="1143740"/>
            <a:ext cx="10510221" cy="787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В составе Пояснительной записки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(ф. 0503160)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 бюджетная информация отражается:</a:t>
            </a:r>
          </a:p>
          <a:p>
            <a:pPr indent="342900" algn="just">
              <a:spcBef>
                <a:spcPts val="1100"/>
              </a:spcBef>
              <a:spcAft>
                <a:spcPts val="0"/>
              </a:spcAft>
            </a:pPr>
            <a:endParaRPr lang="ru-RU" sz="16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58927" y="745774"/>
            <a:ext cx="6096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05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8287" y="1731134"/>
            <a:ext cx="6096000" cy="28725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spcBef>
                <a:spcPts val="11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Сведениях об исполнении текстовых статей закона решения о бюджете 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(Таблица N 3)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</a:p>
          <a:p>
            <a:pPr marL="285750" indent="-285750" algn="just">
              <a:spcBef>
                <a:spcPts val="11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Сведения о результатах деятельности 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4"/>
              </a:rPr>
              <a:t>(ф. 0503162)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</a:p>
          <a:p>
            <a:pPr marL="285750" indent="-285750" algn="just">
              <a:spcBef>
                <a:spcPts val="11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Сведения об изменениях бюджетной росписи главного распорядителя бюджетных средств 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5"/>
              </a:rPr>
              <a:t>(ф. 0503163)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</a:p>
          <a:p>
            <a:pPr marL="285750" indent="-285750" algn="just">
              <a:spcBef>
                <a:spcPts val="11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Сведения об исполнении бюджета 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6"/>
              </a:rPr>
              <a:t>(ф. 0503164)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</a:p>
          <a:p>
            <a:pPr marL="285750" indent="-285750" algn="just">
              <a:spcBef>
                <a:spcPts val="11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Сведения об исполнении мероприятий в рамках целевых программ 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7"/>
              </a:rPr>
              <a:t>(ф. 0503166)</a:t>
            </a:r>
            <a:r>
              <a:rPr lang="ru-RU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831106" y="2667896"/>
            <a:ext cx="1043490" cy="49952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917623" y="2168050"/>
            <a:ext cx="37436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spcBef>
                <a:spcPts val="1100"/>
              </a:spcBef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Формирование Сведений </a:t>
            </a: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осуществляется 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соответствии с положениями соответствующих </a:t>
            </a:r>
            <a:r>
              <a:rPr lang="ru-RU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8"/>
              </a:rPr>
              <a:t>пунктов 155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ru-RU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9"/>
              </a:rPr>
              <a:t>161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- </a:t>
            </a:r>
            <a:r>
              <a:rPr lang="ru-RU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10"/>
              </a:rPr>
              <a:t>165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Инструкции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№ 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191н с учетом положений </a:t>
            </a:r>
            <a:r>
              <a:rPr lang="en-US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</a:t>
            </a:r>
            <a:r>
              <a:rPr lang="ru-RU" dirty="0" smtClean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11"/>
              </a:rPr>
              <a:t>СГС</a:t>
            </a: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"Бюджетная информация".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5105" y="4677327"/>
            <a:ext cx="109799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соответствии с требованиями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подпункта "а" пункта 71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СГС "Бюджетная информация" в Сведениях о результатах деятельности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(ф. 0503162)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1 января 2020 года раскрываются обобщенные за отчетный период данные о плановых показателях и результатах деятельности субъекта бюджетной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отчетности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105" y="5600657"/>
            <a:ext cx="10904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spcBef>
                <a:spcPts val="110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Критерии раскрытия показателей, подлежащих отражению в Сведениях об исполнении бюджета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(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ф. 0503164)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установлены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пунктом 69.2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0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831542" y="14329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к Отчету об исполнении</a:t>
            </a: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консолидированного бюджета</a:t>
            </a:r>
            <a:endParaRPr lang="ru-RU" sz="2000" b="1" i="1" dirty="0">
              <a:solidFill>
                <a:srgbClr val="3F40A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0919" y="1066336"/>
            <a:ext cx="101982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пунктом 72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 в составе Пояснительной записки к Отчету об исполнении консолидированного бюджета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(ф. 0503360)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раскрываются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консолидированного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</a:t>
            </a:r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составляются на основании показателей 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31820170"/>
              </p:ext>
            </p:extLst>
          </p:nvPr>
        </p:nvGraphicFramePr>
        <p:xfrm>
          <a:off x="719566" y="2199732"/>
          <a:ext cx="11049299" cy="3899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35867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851652" y="443252"/>
            <a:ext cx="55021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3F40A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Пояснительная записка к Балансу учреждения</a:t>
            </a:r>
            <a:endParaRPr lang="ru-RU" sz="2000" b="1" i="1" dirty="0">
              <a:solidFill>
                <a:srgbClr val="3F40A3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2433" y="980909"/>
            <a:ext cx="105770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b="1" i="1" dirty="0">
                <a:solidFill>
                  <a:srgbClr val="3F40A3"/>
                </a:solidFill>
              </a:rPr>
              <a:t>В соответствии с </a:t>
            </a:r>
            <a:r>
              <a:rPr lang="ru-RU" b="1" i="1" dirty="0">
                <a:solidFill>
                  <a:srgbClr val="3F40A3"/>
                </a:solidFill>
                <a:hlinkClick r:id="rId2"/>
              </a:rPr>
              <a:t>пунктом 73</a:t>
            </a:r>
            <a:r>
              <a:rPr lang="ru-RU" b="1" i="1" dirty="0">
                <a:solidFill>
                  <a:srgbClr val="3F40A3"/>
                </a:solidFill>
              </a:rPr>
              <a:t> СГС "Бюджетная информация" в</a:t>
            </a:r>
            <a:r>
              <a:rPr lang="ru-RU" b="1" i="1" dirty="0" smtClean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составе годовой Пояснительной записки к Балансу учреждения государственным (муниципальным) бюджетным, автономным учреждением раскрываются следующие сведения, содержащие бюджетную информацию: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936325397"/>
              </p:ext>
            </p:extLst>
          </p:nvPr>
        </p:nvGraphicFramePr>
        <p:xfrm>
          <a:off x="719566" y="2199732"/>
          <a:ext cx="11189149" cy="2415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76791" y="4972307"/>
            <a:ext cx="11112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spcBef>
                <a:spcPts val="1100"/>
              </a:spcBef>
              <a:spcAft>
                <a:spcPts val="0"/>
              </a:spcAft>
            </a:pP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Формирование Сведений </a:t>
            </a:r>
            <a:r>
              <a:rPr lang="ru-RU" b="1" i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осуществляется 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соответствии с положениями 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8"/>
              </a:rPr>
              <a:t>пунктов 66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9"/>
              </a:rPr>
              <a:t>67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Инструкции </a:t>
            </a:r>
            <a:r>
              <a:rPr lang="ru-RU" b="1" i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№ 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33н с учетом положений 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10"/>
              </a:rPr>
              <a:t>СГС</a:t>
            </a:r>
            <a:r>
              <a:rPr lang="ru-RU" b="1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"Бюджетная информация".</a:t>
            </a:r>
            <a:endParaRPr lang="ru-RU" b="1" i="1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3991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623103" y="2459134"/>
            <a:ext cx="10990856" cy="940282"/>
          </a:xfrm>
          <a:prstGeom prst="roundRect">
            <a:avLst/>
          </a:prstGeom>
          <a:gradFill>
            <a:gsLst>
              <a:gs pos="85000">
                <a:schemeClr val="accent1">
                  <a:lumMod val="5000"/>
                  <a:lumOff val="95000"/>
                </a:schemeClr>
              </a:gs>
              <a:gs pos="100000">
                <a:srgbClr val="9966FF"/>
              </a:gs>
            </a:gsLst>
            <a:path path="rect">
              <a:fillToRect l="50000" t="50000" r="50000" b="50000"/>
            </a:path>
          </a:gradFill>
          <a:ln w="57150"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СГС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 в бухгалтерской (финансовой) отчетности" применяются при формировании отчетов в составе бухгалтерской (финансовой) отчетности, раскрывающих бюджетную информацию.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" y="108855"/>
            <a:ext cx="1307307" cy="1405619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2</a:t>
            </a:fld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23104" y="3616921"/>
            <a:ext cx="10990856" cy="2575860"/>
          </a:xfrm>
          <a:prstGeom prst="roundRect">
            <a:avLst/>
          </a:prstGeom>
          <a:gradFill>
            <a:gsLst>
              <a:gs pos="85000">
                <a:schemeClr val="accent1">
                  <a:lumMod val="5000"/>
                  <a:lumOff val="95000"/>
                </a:schemeClr>
              </a:gs>
              <a:gs pos="100000">
                <a:srgbClr val="9966FF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    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СГС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 в бухгалтерской (финансовой) отчетности"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с применением: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положений Бюджетного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кодекса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Российской Федерации;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положений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СГС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"Концептуальные основы бухгалтерского учета и отчетности организаций государственного сектора", если иное не предусмотрено: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другими федеральными стандартами бухгалтерского учета для организаций государственного сектора, применяемыми начиная с 2018 года;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иными нормативными правовыми актами, регулирующими ведение бухгалтерского учета и составление бухгалтерской (финансовой)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6868" y="108855"/>
            <a:ext cx="68270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1600" b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разработан в целях обеспечения единства системы требований к бухгалтерскому учету государственных (муниципальных) бюджетных и автономных учреждений, бюджетному учету активов и обязательств Российской Федерации, субъектов Российской Федерации и муниципальных образований, операций, изменяющих указанные активы и обязательства, формированию информации об объектах бухгалтерского учета, бухгалтерской (финансовой) отчетности государственных (муниципальных) бюджетных и автономных учреждений, бюджетной </a:t>
            </a:r>
            <a:r>
              <a:rPr lang="ru-RU" sz="1600" b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отчетности. </a:t>
            </a:r>
            <a:endParaRPr lang="ru-RU" sz="1600" b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173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37129"/>
            <a:ext cx="10515600" cy="3442447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br>
              <a:rPr lang="ru-RU" sz="6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внимание!</a:t>
            </a:r>
            <a:endParaRPr lang="ru-RU" sz="66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8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3</a:t>
            </a:fld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94099" y="923105"/>
            <a:ext cx="10483775" cy="1971337"/>
          </a:xfrm>
          <a:prstGeom prst="roundRect">
            <a:avLst/>
          </a:prstGeom>
          <a:gradFill>
            <a:gsLst>
              <a:gs pos="94540">
                <a:srgbClr val="31D331"/>
              </a:gs>
              <a:gs pos="9000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информация включает информацию</a:t>
            </a:r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назначениях исполнения бюджета;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утвержденных показателях плана финансово-хозяйственной деятельности государственного (муниципального) бюджетного, автономного учреждения;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иных плановых показателях деятельности бюджетного, автономного учреждения,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утвержденных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соответствующий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94099" y="3259567"/>
            <a:ext cx="10483775" cy="3096783"/>
          </a:xfrm>
          <a:prstGeom prst="roundRect">
            <a:avLst/>
          </a:prstGeom>
          <a:gradFill>
            <a:gsLst>
              <a:gs pos="94540">
                <a:srgbClr val="31D331"/>
              </a:gs>
              <a:gs pos="9000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указанными требованиями в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СГС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"Бюджетная информация" отчетности" </a:t>
            </a:r>
            <a:endParaRPr lang="ru-RU" b="1" i="1" u="sng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бюджетных назначений исполнения </a:t>
            </a:r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бюджета,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включают</a:t>
            </a:r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(прогнозные) показатели по доходам бюджета;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(доведенные) показатели бюджетных ассигнований, лимитов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(прогнозные) показатели поступлений по источникам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 бюджета;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утвержденные (доведенные) бюджетные ассигнования по выплатам источников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 бюджета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3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000">
        <p14:pan dir="u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771437708"/>
              </p:ext>
            </p:extLst>
          </p:nvPr>
        </p:nvGraphicFramePr>
        <p:xfrm>
          <a:off x="719566" y="1404027"/>
          <a:ext cx="11017027" cy="3447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65636" y="444647"/>
            <a:ext cx="75088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Раскрытие бюджетной информации в бухгалтерской (финансовой) отчетности осуществляется в целях:</a:t>
            </a:r>
            <a:endParaRPr lang="ru-RU" sz="2400" dirty="0">
              <a:solidFill>
                <a:srgbClr val="3F40A3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3036" y="4948518"/>
            <a:ext cx="11026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этом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пунктом 8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СГС "Бюджетная информация" установлено, что отчеты, раскрывающие бюджетную информацию, должны содержать необходимые для осуществления мониторинга (анализа) и контроля показатели исполнения бюджетных и плановых назначений, в том числе, если предусмотрено Инструкциями №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33н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191н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информацию о величине и причинах возникших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отклонений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895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5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10596810"/>
              </p:ext>
            </p:extLst>
          </p:nvPr>
        </p:nvGraphicFramePr>
        <p:xfrm>
          <a:off x="1315720" y="2385945"/>
          <a:ext cx="10053320" cy="3861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69403" y="1338681"/>
            <a:ext cx="101874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b="1" i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</a:t>
            </a:r>
            <a:r>
              <a:rPr lang="ru-RU" b="1" i="1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распорядителем, распорядителем, получателем бюджетных средств, главным администратором, администратором источников финансирования дефицита бюджета, главным администратором, администратором доходов </a:t>
            </a:r>
            <a:r>
              <a:rPr lang="ru-RU" b="1" i="1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в:</a:t>
            </a:r>
            <a:endParaRPr lang="ru-RU" b="1" i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70034" y="107575"/>
            <a:ext cx="68311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бюджетных назначениях раскрывается в соответствии с положениями, утвержденными </a:t>
            </a:r>
            <a:endParaRPr lang="ru-RU" b="1" i="1" u="sng" dirty="0" smtClean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u="sng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Инструкцией</a:t>
            </a:r>
            <a:r>
              <a:rPr lang="ru-RU" b="1" i="1" u="sng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i="1" u="sng" dirty="0">
                <a:solidFill>
                  <a:srgbClr val="3F40A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191н.</a:t>
            </a:r>
          </a:p>
          <a:p>
            <a:endParaRPr lang="ru-RU" sz="2000" b="1" dirty="0">
              <a:solidFill>
                <a:srgbClr val="3F40A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1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6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42440001"/>
              </p:ext>
            </p:extLst>
          </p:nvPr>
        </p:nvGraphicFramePr>
        <p:xfrm>
          <a:off x="1280158" y="1764255"/>
          <a:ext cx="10038080" cy="3999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80158" y="1205921"/>
            <a:ext cx="10284309" cy="818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Финансовый орган 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публично-правового образования в следующих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отчетах в: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100"/>
              </a:spcBef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4651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32116954"/>
              </p:ext>
            </p:extLst>
          </p:nvPr>
        </p:nvGraphicFramePr>
        <p:xfrm>
          <a:off x="1315720" y="2385945"/>
          <a:ext cx="10053320" cy="3861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01675" y="1117199"/>
            <a:ext cx="101552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Финансовый орган 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публично-правового образования,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уполномоченны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формирование отчетности об исполнении соответствующего консолидированного бюджета Российской Федерации, в следующих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отчетах в: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56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74270505"/>
              </p:ext>
            </p:extLst>
          </p:nvPr>
        </p:nvGraphicFramePr>
        <p:xfrm>
          <a:off x="1300480" y="1998669"/>
          <a:ext cx="10053320" cy="3861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98495" y="1086524"/>
            <a:ext cx="9854004" cy="1249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Бюджетная информация раскрывается органом казначейства в следующих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отчетах в: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11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09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7FA5-7DC7-4F1D-AA2D-14553713DAEB}" type="slidenum">
              <a:rPr lang="ru-RU" smtClean="0"/>
              <a:t>9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27935304"/>
              </p:ext>
            </p:extLst>
          </p:nvPr>
        </p:nvGraphicFramePr>
        <p:xfrm>
          <a:off x="1315720" y="1173428"/>
          <a:ext cx="10038080" cy="305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91840" y="871370"/>
            <a:ext cx="7728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sz="2000" b="1" i="1" dirty="0" smtClean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Бюджетными и  автономными учреждениями:</a:t>
            </a:r>
            <a:endParaRPr lang="ru-RU" sz="2000" b="1" i="1" dirty="0">
              <a:solidFill>
                <a:srgbClr val="3F40A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7761" y="4352639"/>
            <a:ext cx="102950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100"/>
              </a:spcBef>
              <a:spcAft>
                <a:spcPts val="0"/>
              </a:spcAft>
            </a:pPr>
            <a:r>
              <a:rPr lang="ru-RU" sz="2000" b="1" i="1" u="sng" dirty="0">
                <a:solidFill>
                  <a:srgbClr val="3F40A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бухгалтерском балансе, Отчете о финансовых результатах и Отчете о движении денежных средств бюджетная информация раскрытию не подлежит.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1152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Информация о плановых назначениях раскрывается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соответствии с положениями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Инструкции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33н.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8733" y="5156021"/>
            <a:ext cx="105272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представления отчетов, раскрывающих бюджетную информацию, установлена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пунктом 10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СГС "Бюджетная информация", в соответствии с которым указанная отчетность составляется на ежеквартальной и ежегодной основе, если иное не предусмотрено </a:t>
            </a:r>
            <a:r>
              <a:rPr lang="en-US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СГС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"Бюджетная информация".</a:t>
            </a:r>
          </a:p>
        </p:txBody>
      </p:sp>
    </p:spTree>
    <p:extLst>
      <p:ext uri="{BB962C8B-B14F-4D97-AF65-F5344CB8AC3E}">
        <p14:creationId xmlns:p14="http://schemas.microsoft.com/office/powerpoint/2010/main" val="252316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13957</TotalTime>
  <Words>2075</Words>
  <Application>Microsoft Office PowerPoint</Application>
  <PresentationFormat>Широкоэкранный</PresentationFormat>
  <Paragraphs>154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Внесение изменений в приказы Министерства финансов Российской Федерации</dc:title>
  <dc:creator>Сидорова Екатерина Андреевна</dc:creator>
  <cp:lastModifiedBy>Харламова Елена Викторовна</cp:lastModifiedBy>
  <cp:revision>1222</cp:revision>
  <cp:lastPrinted>2018-08-07T07:14:31Z</cp:lastPrinted>
  <dcterms:created xsi:type="dcterms:W3CDTF">2018-01-23T05:32:34Z</dcterms:created>
  <dcterms:modified xsi:type="dcterms:W3CDTF">2020-02-27T12:49:38Z</dcterms:modified>
</cp:coreProperties>
</file>